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sldIdLst>
    <p:sldId id="256" r:id="rId2"/>
    <p:sldId id="257" r:id="rId3"/>
    <p:sldId id="258" r:id="rId4"/>
    <p:sldId id="259" r:id="rId5"/>
    <p:sldId id="260" r:id="rId6"/>
    <p:sldId id="261" r:id="rId7"/>
    <p:sldId id="262" r:id="rId8"/>
    <p:sldId id="263" r:id="rId9"/>
    <p:sldId id="264" r:id="rId10"/>
    <p:sldId id="299" r:id="rId11"/>
    <p:sldId id="265" r:id="rId12"/>
    <p:sldId id="266" r:id="rId13"/>
    <p:sldId id="274" r:id="rId14"/>
    <p:sldId id="268" r:id="rId15"/>
    <p:sldId id="269" r:id="rId16"/>
    <p:sldId id="300" r:id="rId17"/>
    <p:sldId id="270" r:id="rId18"/>
    <p:sldId id="271" r:id="rId19"/>
    <p:sldId id="273" r:id="rId20"/>
    <p:sldId id="275" r:id="rId21"/>
    <p:sldId id="276" r:id="rId22"/>
    <p:sldId id="286" r:id="rId23"/>
    <p:sldId id="277" r:id="rId24"/>
    <p:sldId id="278" r:id="rId25"/>
    <p:sldId id="279" r:id="rId26"/>
    <p:sldId id="280" r:id="rId27"/>
    <p:sldId id="308" r:id="rId28"/>
    <p:sldId id="283" r:id="rId29"/>
    <p:sldId id="282" r:id="rId30"/>
    <p:sldId id="307" r:id="rId31"/>
    <p:sldId id="311" r:id="rId32"/>
    <p:sldId id="306" r:id="rId33"/>
    <p:sldId id="310" r:id="rId34"/>
    <p:sldId id="281" r:id="rId35"/>
    <p:sldId id="284" r:id="rId36"/>
    <p:sldId id="285" r:id="rId37"/>
    <p:sldId id="287" r:id="rId38"/>
    <p:sldId id="288" r:id="rId39"/>
    <p:sldId id="290" r:id="rId40"/>
    <p:sldId id="291" r:id="rId41"/>
    <p:sldId id="294" r:id="rId42"/>
    <p:sldId id="301" r:id="rId43"/>
    <p:sldId id="303" r:id="rId44"/>
    <p:sldId id="304" r:id="rId45"/>
    <p:sldId id="292" r:id="rId46"/>
    <p:sldId id="302" r:id="rId47"/>
    <p:sldId id="295" r:id="rId48"/>
    <p:sldId id="309" r:id="rId49"/>
    <p:sldId id="320" r:id="rId50"/>
    <p:sldId id="293" r:id="rId51"/>
    <p:sldId id="296" r:id="rId52"/>
    <p:sldId id="297" r:id="rId53"/>
    <p:sldId id="298" r:id="rId54"/>
    <p:sldId id="305" r:id="rId55"/>
    <p:sldId id="312" r:id="rId56"/>
    <p:sldId id="314" r:id="rId57"/>
    <p:sldId id="319" r:id="rId58"/>
    <p:sldId id="315" r:id="rId59"/>
    <p:sldId id="316" r:id="rId60"/>
    <p:sldId id="317" r:id="rId61"/>
    <p:sldId id="318" r:id="rId62"/>
    <p:sldId id="313" r:id="rId63"/>
    <p:sldId id="289" r:id="rId64"/>
  </p:sldIdLst>
  <p:sldSz cx="12192000" cy="7937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663A"/>
    <a:srgbClr val="D48595"/>
    <a:srgbClr val="FFB200"/>
    <a:srgbClr val="E39900"/>
    <a:srgbClr val="D9EB00"/>
    <a:srgbClr val="BB0100"/>
    <a:srgbClr val="E1080A"/>
    <a:srgbClr val="C27A84"/>
    <a:srgbClr val="DBE6CA"/>
    <a:srgbClr val="FFFB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47"/>
    <p:restoredTop sz="96245"/>
  </p:normalViewPr>
  <p:slideViewPr>
    <p:cSldViewPr snapToGrid="0">
      <p:cViewPr>
        <p:scale>
          <a:sx n="74" d="100"/>
          <a:sy n="74" d="100"/>
        </p:scale>
        <p:origin x="-48"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4:35:32.095"/>
    </inkml:context>
    <inkml:brush xml:id="br0">
      <inkml:brushProperty name="width" value="0.3" units="cm"/>
      <inkml:brushProperty name="height" value="0.6" units="cm"/>
      <inkml:brushProperty name="color" value="#B57611"/>
      <inkml:brushProperty name="tip" value="rectangle"/>
      <inkml:brushProperty name="rasterOp" value="maskPen"/>
    </inkml:brush>
  </inkml:definitions>
  <inkml:trace contextRef="#ctx0" brushRef="#br0">4459 106,'-42'0,"7"0,27 0,-1 0,-12 0,10 0,-11 0,7-4,1 4,-6-4,7 4,-6 0,5 0,-2 0,-4 0,9 0,-21 0,19 0,-19 0,16 0,-5 0,4 0,3 0,-2 0,-4 0,-13 0,4 0,-2 0,10 0,4 0,-3 0,-15 0,1 0,-24 0,18 0,-6 0,15 0,2 0,13 0,1 0,-1-4,-3 3,0-2,2 3,4 0,-1 0,-3 0,-4 0,7 0,-9 0,13 0,-11 0,5 0,0 0,-4 0,10 0,-8 0,0-4,-2-2,-4 2,3-1,5 5,1 0,-2-4,3 3,-8-3,8 4,-4 0,-2 0,3 0,-14 0,7 0,-23 0,7 0,-6 0,8 0,0 0,1 0,6-5,-5 4,13-9,-6 9,7-9,6 9,2-4,-2 1,1 3,-12-3,12 4,-9 0,13 0,-7 0,3 0,-2 0,-1 0,5 0,-6 5,3-4,0 4,-4-1,4-2,0 2,-5-4,11 4,-9-3,6 3,-5-4,-5 0,1 0,2 0,0 5,4-4,0 4,-5-5,11 0,-10 0,5 0,-6 0,1 0,-2 0,6 0,-4 0,4 0,-1 0,-7 0,13 0,-8 0,1 0,7 0,-17 0,16 0,-6 0,0 0,8 0,-12 0,7 0,-5 0,4 0,-12 0,10 0,-10 0,6 0,0 0,1 0,-1 0,0 0,6 0,-4 0,9 0,-9 0,4 0,-6 0,1 0,-1-5,1 4,4-4,3 5,-3 0,3-3,-3 2,-5-3,5 4,-9-4,-2 2,4-2,-5 4,8-5,-1 3,6-2,1 0,-2 3,-3-8,1 8,-6-4,9 5,-5 0,-1 0,6 0,1 0,-2 0,2 0,-8 0,-4 0,-3 0,-8 0,0 0,0 0,1 0,6 0,8 0,8 0,2 0,-6 0,3 0,-14 0,12 0,-18 0,8 0,-2 0,10 0,6 0,-4 0,7 0,-12 0,7 0,-13 0,6 4,-6-2,7 7,6-8,-4 4,10-5,-5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5:01:02.785"/>
    </inkml:context>
    <inkml:brush xml:id="br0">
      <inkml:brushProperty name="width" value="0.3" units="cm"/>
      <inkml:brushProperty name="height" value="0.6" units="cm"/>
      <inkml:brushProperty name="color" value="#D5663A"/>
      <inkml:brushProperty name="tip" value="rectangle"/>
      <inkml:brushProperty name="rasterOp" value="maskPen"/>
    </inkml:brush>
  </inkml:definitions>
  <inkml:trace contextRef="#ctx0" brushRef="#br0">7211 109,'-59'0,"-5"0,17 0,-15 0,15 0,-15 0,15 0,-7 0,8 0,1 0,6 0,2 0,7 0,0-5,6 4,-4-3,3 4,1 0,-5 0,11-4,-11 3,5-3,-6 4,0 0,0 0,-7 0,6 0,-6 0,12 0,-3 0,9 0,-9 0,9 0,-4 0,0 0,5 0,-11 0,5 0,0 0,-5 0,5 0,-6-4,0-2,0 1,0-4,0 3,0-4,0 4,0-2,0 6,0-6,-7 6,5-2,-4 4,6 0,0 0,5 0,7 0,6 0,-4 0,3 0,-12 0,13 0,-11 0,11 0,-3 0,-14 0,12 0,-20 0,19 0,-24 0,14 0,-15 0,13 0,0-9,0 7,6-7,-5 9,11 0,-5 0,6 0,4 0,-6 0,5 0,-2 0,-8 0,10 0,-11 0,8 0,0 0,-6 0,4 0,-4 0,6 0,-6 0,5 0,-11 0,10 0,-9 0,4 0,-1 0,-3 0,3 0,-4 0,-1 0,-7 0,5 0,-5 0,7 5,1 0,-1 1,0 2,0-6,0 6,0-7,0 8,-7-8,5 4,-5-5,13 4,-4-4,9 4,-4-4,6 4,0-3,-4 7,3-8,-2 8,-3-3,5 0,-5 0,0-5,4 0,-4 3,0-2,5 3,-11-4,5 0,0 0,-5 0,5 0,-6 0,0 0,-7 5,5-4,-5 9,1-9,10 7,-10-7,18 3,-1-4,0 0,5 0,-7 0,-22 0,7 0,-16 0,8 0,13 0,-13 0,12 0,-12 0,13 0,-6 0,7 0,0 0,0 0,6 0,-5 0,5 0,-6 0,5 0,-3 0,4 0,-6 0,0 0,0 0,0 0,0-5,-7 4,6-3,-13 4,5 0,-6 0,6 0,-5 0,6 0,-1 0,-5 0,13 0,-6 0,0 0,5 0,-12 0,6 0,-1 0,2 0,0 0,6 0,-6 0,0 0,5 0,-12 0,6 0,-1 0,-5 0,6 0,-1 0,-5 0,13 0,-6 0,7 4,0 2,0 4,6-5,1 3,10-7,-3 3,2-1,-4-2,-1 2,5-3,-4 0,5 0,-5 0,1 0,-2 0,5 0,-5 0,3 0,-2 0,2 0,0 0,3 0,-4 0,-3 0,6 0,-9 0,14 0,-10 0,3 0,2 0,-5-4,3 4,2-4,-5 4,3-4,3 3,-7-3,9 4,-5 0,-1 0,3 0,-3 0,1 0,2 0,-7 0,2 0,2 0,-1 0,5 0,-2 0,-4 0,8 9,-3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0T09:41:27.245"/>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2044 0,'-50'0,"6"0,23 0,5 0,1 0,-2 0,2 0,-3 0,0 0,2 0,-6 0,1 0,-1 0,0 0,1 0,-1 0,6 0,-4 0,9 0,-7 0,1 0,3 0,-6 0,6 0,0 0,-7 0,9 0,-9 0,8 4,-1-3,-7 3,10-4,-11 0,7 0,0 0,-5 0,9 0,-9 0,4 0,0 0,-4 0,4 0,-6 0,6 0,-4 0,9 0,-9 0,5 0,-6 0,6 0,-5 0,9 0,-9 0,4 0,0 0,-4 0,9 0,-9 0,5 0,0 0,-3 0,4 0,-10 0,9 0,-4 0,6 0,-2 0,-3 0,0 0,4 0,-9 0,11 0,-12 0,13 0,-9 0,4 0,-6 0,1 0,5 0,-5 0,5 0,0 0,-8 0,12 0,-12 0,13 0,-9 0,0 0,3 0,-7 0,7 0,-4 0,-1 0,-7 0,6 0,-6 0,7 0,1 0,-1 0,6 0,-4 0,9 0,-7 0,2 0,1 0,-5 0,9 0,-9 0,6 0,-2 0,-1 0,4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0T09:41:29.987"/>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2115 1,'-38'0,"0"0,22 0,-1 0,-1 0,2 0,1 0,-5 0,10 0,-15 0,14 0,-8 0,0 0,8 0,-12 0,3 0,4 0,-2 0,4 0,0 0,-6 0,6 0,-5 0,-1 0,5 0,-4 0,6 0,-2 0,-3 0,0 0,3 0,-2 0,3 0,-4 0,-6 0,8 0,-8 0,13 0,-9 0,0 0,3 0,-2 4,4-3,1 3,-8-4,8 0,-10 4,12-2,-7 2,0-4,8 0,-13 0,13 0,-9 0,4 0,-6 0,0 5,1-4,5 4,-5-5,5 0,0 0,-4 0,4 0,-6 0,1 0,-1 0,0 0,1 0,5 0,-5 0,11 0,-11 0,7 0,-7 0,6 0,-4 0,5 4,0-3,-7 3,11-4,-11 0,8 0,-1 0,-7 0,10 4,-10-3,1 3,5-4,-4 0,6 0,-3 0,-3 0,-2 0,6 0,-9 0,7 0,-9 0,5 0,-1 0,0 0,1 0,-1 0,6 0,1 0,-2 0,2 0,-3 0,1 0,4 0,-4 0,0 0,1 0,-2 0,5 0,-4 0,3 0,-5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0T09:41:52.5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2140 96,'-62'-5,"5"3,11-10,13 6,-12-8,15 3,-1 4,-5-5,18 11,-9-9,16 8,-4-2,-2 4,6 0,-10 0,7 0,0 0,-6 0,9 0,-11 0,7 0,-1 0,-1 0,3 0,-10 0,8 0,-8 0,14 0,-15 0,14 0,-8 0,2 0,6 0,-10 0,7 0,0 0,-6 0,9 0,-10 0,1 0,4 0,-8 0,13 0,-9 0,5 0,0 0,-8 0,11 0,-12 0,8 0,-6 0,1 0,-1 0,0 0,1 0,-1 0,0 0,1 0,-1 0,0 0,1 0,5 0,-5 0,5 0,-5 0,5 0,-5 0,11 0,-9 0,3 0,2 0,-5 0,6 0,-5 0,0-5,5 4,-4-3,3 4,-4 0,-6 0,8 0,-8 0,8 0,-13 0,5 0,-4 0,12 0,-5 0,11 0,-10 0,5 0,-1 0,-1 0,3 0,-10 4,8-3,-3 3,1-4,6 0,-11 0,9 0,0 0,-7 0,10 0,-10 0,8 0,-4 0,1 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0T09:41:56.115"/>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2262 38,'-72'0,"12"0,14 0,8 0,0 0,1 0,-1 0,0 0,7 0,3 0,6 0,0 0,1 0,-1 0,0 0,1 0,5 0,-5 0,5 0,0 0,-4 0,9 0,-7 0,-2 0,4 0,-8 0,13 0,-9 0,5 0,0 0,-4 0,4 0,0 0,-3 0,4 0,-4 0,0 0,4 0,-2 0,0 0,2 0,-6 0,7 0,-7 0,6 0,-10 0,12 0,-12 0,14 0,-11 0,5 0,-13 0,6 0,-6 0,8-4,-8 2,5-2,-5 4,13 0,-4 0,10 0,-9 0,5 0,-3 0,0 0,3 0,-3 0,-3 0,5 0,-4 0,6-5,-3 4,-3-3,4 4,-3 0,-2 0,5-4,-4 3,6-3,-3 4,-3 0,4 0,-3-4,4 3,-4-3,4 4,-4 0,5 0,-5 0,0 0,5 0,-4 0,2 0,0 0,-3 0,2 0,1 0,-3 0,3 0,-4 0,4 0,-4 0,5 0,0 0,-7 0,10 0,-10 0,6 0,1 0,-7 0,10 0,-9 0,6 0,-3 0,0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0T09:42:00.515"/>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2365 0,'-74'0,"12"0,23 0,10 0,7 0,6 0,2 0,-3 0,3 0,-7 0,8 0,-3 4,2-3,0 7,-3-7,3 7,-4-7,-2 7,6-7,-7 4,11-1,-9-3,5 7,0-7,-5 3,5-4,-2 0,-3 0,8 0,-9 0,4 0,-4 0,4 0,1 0,0 0,-5 0,3 0,-2 0,4 0,-1 0,0 0,-4 0,4 0,0 0,-4 0,3 0,-4 0,-1 0,1 0,4 0,-3 0,4 0,0 0,-4 0,4 0,-6 0,6 0,-4 0,9 0,-9 0,0 0,-3-5,-3 4,5-4,-8 5,5 0,-12 0,13 0,-13 0,13 0,-6 0,7 0,6 0,-4 0,9 0,-13 0,12 0,-6 0,0-4,7 3,-12-3,3 4,3 0,-7-5,13 4,-13-4,12 5,-12 0,13 0,-9 0,6 0,-8-5,2 4,-2-4,1 5,-8 0,6 0,-13 0,18 0,-10 0,18 0,-5 0,-2 0,3 0,-7 0,8 0,-9 0,10 0,-7 0,2 0,6 0,-10 0,8 0,-3 0,0 0,1 0,-1 0,0 0,-1 0,2 0,-2 0,4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0T09:42:03.661"/>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1897 84,'-77'0,"-1"0,30 0,6 0,-2 0,13 0,0-5,8 4,8-8,-3 8,6-3,-11-4,13 6,-6-6,2 4,-3 3,-1-3,4 4,-3-4,3 3,-4-8,4 8,-3-7,1 7,2-3,-5 0,5 3,-2-3,-1 4,1 0,-1 0,3 0,-3 0,1 0,1 0,-5 0,4 0,-6 0,1 0,-1 5,6-4,-4 4,9-5,-13 0,12 0,-6 0,-5 4,10-3,-10 3,9-4,3 0,-9 0,5 0,0 0,-2 0,4 0,-4 0,-3 0,2 0,2 0,0 0,2 0,-4 0,1 0,3 0,-5 0,4 0,0 0,-4 0,-1 0,3 0,-2 0,4 0,1 0,-6 0,6 0,-3 0,3 0,-3 0,-1 0,4 0,-3 0,3 0,-3 0,-1 0,-2 0,5 0,-4 0,4 0,0 0,-4 0,4 0,0 0,-4 0,4 0,0 0,-9 0,12 0,-7 0,10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0T09:42:07.051"/>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2223 195,'-53'0,"-1"0,15 0,-1 0,1 0,3 0,12 0,-4 0,11 0,3 0,-1 0,1 0,-6 0,6 0,-3 0,4 0,-3 0,-1-10,4 8,-3-8,2 10,-4 0,1 0,3 0,-3-4,3 3,-4-3,0 4,4 0,-3-4,3 3,-5-3,5 4,-3-4,3 3,0-7,-3 7,3-3,-4 4,1 0,2 0,-1-5,1 4,-3-3,0 4,5 0,-4 0,3 0,-3 0,-7 0,9 0,-4 0,6-4,-3 3,-3-3,4 4,-4 0,-1-5,3 4,-8-4,15 5,-10 0,5-4,-1 3,-2-3,3 4,-6-5,6 4,-5-4,9 5,-9 0,0-4,3 3,-8-3,15 4,-10-5,3 4,1-4,-4 5,10-4,-9 3,5-3,-1 4,-2 0,3-4,-6 3,5-3,-3 4,2 0,1 0,-5-5,10 4,-15-4,14 5,-8 0,4 0,1 0,-8 0,8 0,-1-4,0 3,1-3,-12-1,11 4,-4-4,4 5,1 0,-6 0,6-4,-3 3,3-3,-3 4,0 0,3 0,-3 0,3 0,-4-4,0 3,4-3,-3 4,3 0,-4 0,1 0,0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0T09:42:26.075"/>
    </inkml:context>
    <inkml:brush xml:id="br0">
      <inkml:brushProperty name="width" value="0.3" units="cm"/>
      <inkml:brushProperty name="height" value="0.6" units="cm"/>
      <inkml:brushProperty name="color" value="#E4AC5A"/>
      <inkml:brushProperty name="tip" value="rectangle"/>
      <inkml:brushProperty name="rasterOp" value="maskPen"/>
    </inkml:brush>
  </inkml:definitions>
  <inkml:trace contextRef="#ctx0" brushRef="#br0">2373 18,'-39'0,"6"0,25 0,-11 0,-2 0,0 0,-4 0,15 0,-9 0,2 0,3 0,-5 0,5-4,-3 3,0-2,3 3,-10 0,13 0,-10 0,4 0,6 0,-10 0,7 0,0 0,-7 0,11 0,-12 0,9 0,-2 0,-5 0,10 0,-9 0,1 0,4 0,-7 0,6 0,0 0,-3 0,4 0,-3 0,-1 0,5 0,-7 0,6 0,-3 0,0 0,3 0,-4 0,4-4,-9 3,11-3,-6 4,3 0,-1 0,0 0,-5 0,5 0,-5 0,5 0,-5 0,5 0,-5 0,-1 0,6 0,-4 0,4 0,-6 0,6 0,1 0,-2 0,2 0,-2 0,-5 0,11 0,-8 0,2 0,5 0,-10 0,1 0,4 4,-2-3,7 3,-2 0,-4-3,-2 8,0-4,-2 6,-7 1,-1-1,-1 1,-5 0,13-1,-6 1,7-2,1-4,4-1,-3-5,10 0,-15 0,14 0,-8 0,0 0,8 0,-18 0,18 0,-8 0,0 0,8 0,-12 0,10 0,0 0,-8 0,11 0,-12 0,8 0,0 0,-3-4,-3 3,4-7,-8 7,8-8,-6 8,0-4,6 1,2 3,-1-3,1 0,-6 3,6-3,-3 4,3 0,-5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0T09:42:29.238"/>
    </inkml:context>
    <inkml:brush xml:id="br0">
      <inkml:brushProperty name="width" value="0.3" units="cm"/>
      <inkml:brushProperty name="height" value="0.6" units="cm"/>
      <inkml:brushProperty name="color" value="#E4AC5A"/>
      <inkml:brushProperty name="tip" value="rectangle"/>
      <inkml:brushProperty name="rasterOp" value="maskPen"/>
    </inkml:brush>
  </inkml:definitions>
  <inkml:trace contextRef="#ctx0" brushRef="#br0">1947 33,'-54'0,"10"0,16 0,6 0,0 0,6 0,-4 0,4 0,0 0,-3 0,5 0,-4 0,-4 0,8 0,-4 0,4 0,-1 0,-4 0,1 0,5 0,-4 0,2 0,0 0,-9-5,12 4,-12-4,13 5,-13-5,13 4,-14-4,15 5,-9 0,5 0,-1 0,-5 0,9 0,-9 0,6 0,0 0,-8 0,11 0,-10 0,8 0,-1 0,-7 0,10 0,-11 0,8 0,-6 0,6 0,-5 0,-1 0,-1 0,-5 0,5 0,-1 0,-7 0,6 0,-6 0,7 0,-6 0,4 0,-5 0,8 0,-1 0,0 0,1 0,5 0,-5 0,5 0,0 0,-4 0,4 0,-6 0,6 0,-4 0,9 0,-7 0,3 0,1 0,-9 0,12 0,-14-5,9 4,0-4,-3 5,6 0,-6 0,0 0,4 0,-5 0,10 0,-11 0,7 0,-8 0,8 0,-5 0,5 0,0 0,-7 0,11 0,-14 0,14 0,-7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4:37:57.995"/>
    </inkml:context>
    <inkml:brush xml:id="br0">
      <inkml:brushProperty name="width" value="0.3" units="cm"/>
      <inkml:brushProperty name="height" value="0.6" units="cm"/>
      <inkml:brushProperty name="color" value="#767F5D"/>
      <inkml:brushProperty name="tip" value="rectangle"/>
      <inkml:brushProperty name="rasterOp" value="maskPen"/>
    </inkml:brush>
  </inkml:definitions>
  <inkml:trace contextRef="#ctx0" brushRef="#br0">5797 119,'-48'0,"2"0,15 0,1 0,-1 0,0 0,0 0,5 0,-4 0,9 0,-4 0,4 0,5-2,0 1,1-1,2 2,-6 0,-3 0,5 0,-8 0,13 0,-4 0,0 0,2 0,-5 0,6 0,-5 0,-3 0,-5 0,-5 0,0 0,0 0,5 0,1 0,8 0,5 0,-4 0,3 0,-5 0,0 0,1 0,-12 0,6 0,-6 0,13 0,0 0,-1 0,2 0,-10 0,0 0,-11 0,-8 0,-1 0,-5 0,7 0,5 3,1-2,6 2,1-3,3 0,6 0,2 0,2 0,-3 0,4 0,-4 0,4 0,-5 0,5 0,-9 0,11 0,-10 0,7 0,-3 3,-5-2,-1 2,0 0,-4-2,4 2,-5-3,5 0,-4 3,9-2,-9 3,9-4,-9 3,4-2,-1 2,-8 1,8-3,-15 7,9-7,-9 6,5-6,-7 7,1-3,-1-1,1 0,5-4,-4 0,10 0,-4 0,5 0,5 0,-4 0,8 0,-3 0,5 0,4 0,0 0,-1 0,5 0,-15 0,14 0,-13 0,4 0,1 0,-9 0,9 0,-4 0,4 0,1 0,0 0,-1 0,1 0,0 0,-5 0,-1 0,-5 0,0 0,0 0,0 0,5 0,1 0,4 0,1 0,0 0,0 0,3 0,-2 0,2 0,-3 0,-5 0,3 0,-3 0,5 0,0 0,-5 0,3-3,-8 2,4-2,-5 0,5 2,-4-2,13 0,-7 2,11-1,-5 0,3 1,-17-1,-28 2,1 0,-18 0,19 0,7 0,-30-6,8 0,24 0,-3 0,-40-1,27 2,12 2,2 0,9 2,-54-10,54 10,-21-4,24 2,-4 2,12-3,5 1,1 3,0-3,3 3,-8 0,4-4,-10 3,4-6,-5 7,11-7,1 6,5-2,-1 0,5 2,0-4,1 1,2-2,-6 0,6 0,-6-4,6 3,-2-2,1 1,2 2,-9 12,11-4,-9 12,5-6,4-2,-7 4,6-2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0T09:42:32.182"/>
    </inkml:context>
    <inkml:brush xml:id="br0">
      <inkml:brushProperty name="width" value="0.3" units="cm"/>
      <inkml:brushProperty name="height" value="0.6" units="cm"/>
      <inkml:brushProperty name="color" value="#E4AC5A"/>
      <inkml:brushProperty name="tip" value="rectangle"/>
      <inkml:brushProperty name="rasterOp" value="maskPen"/>
    </inkml:brush>
  </inkml:definitions>
  <inkml:trace contextRef="#ctx0" brushRef="#br0">2194 59,'-49'0,"8"0,31 0,1 0,-12 0,3 0,-5 0,9 0,-1 0,-1 0,0 0,-4 0,4 0,-1 0,-3-4,10 2,-11-2,5 4,0 0,-4 0,9-5,-7 4,3-3,1 4,-9 0,12 0,-14 0,15 0,-10 0,5 0,-1 0,-2 0,3 0,0 0,-2 0,3 0,-5 0,0 0,4 0,-9 0,12 0,-7 0,5 0,-1 0,-5 0,0 0,0 0,-1 0,-1 0,0 0,1 0,-1 0,0 0,1 0,-1 0,0 0,6 0,-4 0,10 0,-11 0,5 0,0 0,-3 0,4 0,0 0,-3 0,3 0,-2 0,-7 0,8 0,-8 0,8 0,0 0,-5 0,5 0,0 0,-4 0,9 0,-9 0,0 0,-3 0,3 0,0 0,9 0,-9 0,0 0,3 0,-2 0,6 0,-5 0,2 0,-5 0,5 0,2 0,-7-4,11 2,-10-2,3 4,1 0,-4 0,4 0,-6 0,1-5,-1 4,0-4,1 5,-1 0,0 0,1 0,-1 0,1 0,4 0,-3 0,10-4,-9 3,5-3,0 0,-6 3,7-3,-3 4,4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3T11:09:53.720"/>
    </inkml:context>
    <inkml:brush xml:id="br0">
      <inkml:brushProperty name="width" value="0.05" units="cm"/>
      <inkml:brushProperty name="height" value="0.05" units="cm"/>
    </inkml:brush>
  </inkml:definitions>
  <inkml:trace contextRef="#ctx0" brushRef="#br0">1 1332 24575,'3'-4'0,"-2"-6"0,2 4 0,-3-5 0,0-3 0,0-9 0,11-8 0,3-7 0,11 1 0,2-10 0,-2 7 0,0 1 0,0 3 0,-2 5 0,2-6 0,0-1 0,-6 7 0,-2 3 0,-2 6 0,-3 0 0,4 1 0,-7 5 0,2-5 0,-2 11 0,2-10 0,-1 3 0,0 1 0,0-4 0,5 9 0,-3-10 0,8 5 0,-8-6 0,8 5 0,-8-3 0,9 8 0,-10-9 0,10 9 0,-10-3 0,9 0 0,-10 4 0,11-4 0,-10 0 0,9 3 0,-3-9 0,4 5 0,1-6 0,-1 5 0,1 1 0,-1 6 0,1-1 0,-1 0 0,1 0 0,-6 5 0,4 1 0,-4 1 0,5 2 0,8-2 0,-6-1 0,13-2 0,-12 1 0,4-5 0,-6 10 0,6-9 0,-4 8 0,12-9 0,-13 5 0,13-1 0,-6 2 0,1 0 0,5 4 0,-13-4 0,6 5 0,-8-4 0,-5 2 0,4-2 0,-9 4 0,9 0 0,-10 0 0,10 0 0,-9 0 0,9 0 0,-10 0 0,10 0 0,-9 0 0,9 0 0,-10 0 0,10 0 0,-4 0 0,6 0 0,7 0 0,-6 0 0,5 0 0,4-5 0,-9 4 0,3-4 0,-11 1 0,-6 3 0,0-3 0,5 4 0,-3 0 0,9 0 0,-4 0 0,5 0 0,1 0 0,-6 0 0,4 0 0,-4 0 0,0 0 0,-2 0 0,-5 0 0,0 0 0,0 0 0,0 0 0,0 0 0,-4-4 0,2 3 0,-3-3 0,5 4 0,5 0 0,-3 0 0,9 0 0,-4 0 0,5 0 0,-5 0 0,4 0 0,-9 0 0,3 0 0,-5 0 0,1 0 0,-2 0 0,0 0 0,0 0 0,0 0 0,0 0 0,1 0 0,0 0 0,0 0 0,0 0 0,-1 0 0,1 0 0,-1 0 0,0 0 0,0 0 0,0 0 0,0 0 0,1 0 0,0 0 0,5 0 0,2 0 0,6 0 0,-6 0 0,-2 0 0,-5 0 0,0 0 0,0 0 0,-4-4 0,-1 0 0,-4-5 0,0 1 0,0 0 0,-4-1 0,-1 1 0,-9-2 0,-2 0 0,-6-1 0,0 0 0,6 1 0,-4-1 0,9 6 0,-9-5 0,10 9 0,-5-4 0,14 5 0,7 0 0,10 0 0,5 0 0,1 0 0,26 15 0,-20-11 0,19 16 0,-31-15 0,5 6 0,-11-2 0,10 1 0,-10 0 0,11 0 0,-10 5 0,4-4 0,-6 4 0,0-6 0,0 0 0,0 0 0,-4-1 0,-4-3 0,-6 3 0,-9-7 0,-2 3 0,-6 0 0,0-3 0,1 9 0,-1-9 0,0 9 0,1-4 0,5 0 0,1 2 0,6-7 0,4 7 0,-3-7 0,7 7 0,-6-7 0,2 6 0,-3-6 0,-1 6 0,1-6 0,3 6 0,1-6 0,4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3T11:10:02.641"/>
    </inkml:context>
    <inkml:brush xml:id="br0">
      <inkml:brushProperty name="width" value="0.05" units="cm"/>
      <inkml:brushProperty name="height" value="0.05" units="cm"/>
    </inkml:brush>
  </inkml:definitions>
  <inkml:trace contextRef="#ctx0" brushRef="#br0">1 1890 24575,'8'0'0,"10"0"0,-7 0 0,8 0 0,-10 0 0,0 0 0,0 0 0,0 0 0,0 0 0,0 0 0,0 0 0,0 0 0,5 0 0,-3 0 0,3 0 0,-5 0 0,0 4 0,0-3 0,0 3 0,0-4 0,-1 0 0,0 0 0,-1 0 0,2 0 0,-1 0 0,1 0 0,0 0 0,0 0 0,0 0 0,0 0 0,0 0 0,0 0 0,0 0 0,0 0 0,0 0 0,-1 0 0,1 0 0,0 0 0,0-4 0,0 3 0,0-3 0,0 0 0,0 3 0,0-4 0,0 1 0,6 3 0,-5-7 0,5 7 0,-6-3 0,0 0 0,0 3 0,0-3 0,0 0 0,0 3 0,0-3 0,0 0 0,0 3 0,6-8 0,-5 8 0,10-9 0,-9 9 0,3-4 0,-5 1 0,0 3 0,0-3 0,0 0 0,0 3 0,-1-2 0,1 3 0,0 0 0,0-4 0,0 3 0,0-3 0,0-1 0,-1 4 0,1-7 0,0 7 0,0-7 0,0 3 0,0 0 0,5-4 0,-3 4 0,3-1 0,1-3 0,-5 4 0,10-6 0,-9 2 0,9-2 0,-10 6 0,5-4 0,-6 4 0,0-4 0,0 4 0,0-3 0,0 3 0,0-5 0,0 1 0,0 4 0,0-3 0,0 3 0,0-4 0,0 0 0,0 0 0,0-1 0,0 1 0,0 0 0,6-6 0,-5 5 0,10-10 0,-4 8 0,6-8 0,-1 8 0,-4-9 0,3 5 0,-3-1 0,-1 2 0,4-1 0,-9 6 0,9-10 0,-9 3 0,4 1 0,0-4 0,-5 10 0,6-11 0,-1 5 0,-4 0 0,4-4 0,-5 4 0,5-1 0,-3-3 0,4 3 0,-1-5 0,-3 0 0,4 1 0,-1 4 0,-3-4 0,8 5 0,-8-6 0,4 0 0,-1 5 0,-3-3 0,4 3 0,-1-4 0,-4 4 0,10-3 0,-10 4 0,9-1 0,-8-3 0,8 8 0,-8-9 0,8 9 0,-8-8 0,9 8 0,-10-3 0,3 5 0,-5 1 0,0 0 0,0 0 0,1-1 0,-1 1 0,0 0 0,0 0 0,0 0 0,0 0 0,0 0 0,0-1 0,0 1 0,0 0 0,0 0 0,5-6 0,-3 5 0,4-11 0,0 10 0,-4-4 0,4 5 0,-6 1 0,0 0 0,0 0 0,0 0 0,0 0 0,0 0 0,0-1 0,0 1 0,-4 0 0,3-6 0,-2 5 0,3-5 0,6 0 0,-5 5 0,6-10 0,-2 8 0,-2-3 0,2 6 0,-5-1 0,0 1 0,0 0 0,0 0 0,0 4 0,6-4 0,-5 4 0,5-5 0,-1 0 0,-3 1 0,9-7 0,-4 5 0,5-5 0,1 5 0,-1 1 0,1-1 0,7-1 0,-6 1 0,6 0 0,-1-1 0,-4 6 0,11-6 0,-11 6 0,-1-1 0,-9 3 0,-4 0 0,-1 3 0,0-4 0,-1 5 0,0 0 0,0 0 0,0 0 0,4-4 0,4-1 0,-2-1 0,1-3 0,-6 4 0,0 0 0,0 1 0,0 0 0,-7 3 0,-7-3 0,-5 4 0,-9 0 0,3 0 0,-5 0 0,-1 0 0,0 0 0,1 0 0,-1 0 0,1 0 0,4 0 0,3 0 0,5 0 0,0 0 0,0 0 0,1 0 0,7 0 0,8 0 0,3 0 0,10 0 0,-9 0 0,3 0 0,-5 0 0,0 0 0,0 0 0,0 0 0,0 0 0,0 0 0,0 0 0,0 0 0,0 0 0,0 0 0,0 3 0,-1-2 0,0 2 0,0-3 0,16 0 0,-5 0 0,12 5 0,-15-4 0,4 4 0,-10-1 0,5-3 0,-6 3 0,0 0 0,-4 0 0,-1 5 0,-4-1 0,0 0 0,0 1 0,0 0 0,0 6 0,0 1 0,0 5 0,0 8 0,0-6 0,0 6 0,0-8 0,-5 1 0,4-6 0,-4-2 0,5-5 0,0 0 0,0 0 0,0 0 0,0 0 0,0 0 0,0-1 0,0 0 0,0 1 0,0-1 0,0 1 0,0-1 0,0-3 0,0-2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3T11:10:37.024"/>
    </inkml:context>
    <inkml:brush xml:id="br0">
      <inkml:brushProperty name="width" value="0.05" units="cm"/>
      <inkml:brushProperty name="height" value="0.05" units="cm"/>
    </inkml:brush>
  </inkml:definitions>
  <inkml:trace contextRef="#ctx0" brushRef="#br0">144 1 24575,'0'17'0,"0"2"0,0-3 0,0 4 0,0-10 0,0 5 0,0-6 0,0 0 0,0 0 0,0 0 0,0 0 0,0 0 0,0 0 0,0 0 0,0-1 0,0 1 0,0-2 0,0 2 0,0-1 0,0 1 0,0 6 0,0-5 0,0 4 0,0-5 0,0 0 0,0 0 0,0 0 0,0 0 0,0 0 0,0 1 0,0-1 0,0 0 0,0 0 0,0 0 0,0 0 0,0 0 0,0 0 0,0 0 0,0 5 0,0-3 0,0 3 0,0-5 0,0 6 0,0-5 0,0 10 0,0-9 0,0 9 0,0-4 0,0 13 0,0-6 0,0 6 0,0-8 0,0-5 0,0 4 0,0-4 0,0 0 0,0 4 0,0-9 0,0 9 0,0-10 0,0 10 0,0-9 0,0 9 0,0-10 0,0 5 0,0-6 0,0 5 0,0-3 0,0 3 0,0 1 0,0-5 0,0 10 0,0-9 0,0 9 0,0-10 0,0 5 0,0-6 0,0 0 0,0 0 0,0 0 0,0 0 0,0 0 0,0-1 0,0 0 0,0 0 0,0 6 0,0-3 0,0 9 0,0-10 0,0 10 0,0-4 0,0 0 0,0 4 0,0-9 0,0 3 0,0-5 0,0 0 0,0 0 0,0 0 0,-3-7 0,2-2 0,-6-9 0,2 1 0,-4-2 0,0 1 0,0 0 0,-1 0 0,1 4 0,0-3 0,0 3 0,0-4 0,0 4 0,-1 0 0,1 1 0,0 3 0,4-7 0,-3 7 0,7-6 0,-2 9 0,6 3 0,2 4 0,4 4 0,0-4 0,-4 0 0,3 0 0,-3 0 0,0 0 0,3 0 0,-7 0 0,7 0 0,-4-1 0,5-3 0,-1-2 0,0-3 0,0 4 0,0 0 0,0 1 0,1 3 0,0-7 0,0 7 0,-4-3 0,3 0 0,-3 3 0,4-7 0,-1 3 0,-3-8 0,-2-1 0,1-3 0,1-1 0,5-6 0,5 4 0,-4-4 0,9 0 0,-10 4 0,5-4 0,-6 6 0,0 0 0,0 4 0,0-3 0,0 7 0,0-3 0,-4 0 0,2-1 0,-2 1 0,3-4 0,1 3 0,0-4 0,0 4 0,0-3 0,0 7 0,-4-3 0,-2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4:43:17.869"/>
    </inkml:context>
    <inkml:brush xml:id="br0">
      <inkml:brushProperty name="width" value="0.3" units="cm"/>
      <inkml:brushProperty name="height" value="0.6" units="cm"/>
      <inkml:brushProperty name="color" value="#C3D0D3"/>
      <inkml:brushProperty name="tip" value="rectangle"/>
      <inkml:brushProperty name="rasterOp" value="maskPen"/>
    </inkml:brush>
  </inkml:definitions>
  <inkml:trace contextRef="#ctx0" brushRef="#br0">1 28,'44'0,"-3"0,-24 0,3 0,-6 0,0 0,3 0,-3 0,1 2,1-1,-1 2,3-2,-3 2,3-2,-4 3,1-1,0-1,2 2,-3-4,3 2,-3-2,4 0,-3 0,3 0,-5 2,3 1,4 3,-6-3,6-1,-4 0,-3-1,6 1,-3-2,-1 2,3 0,0 0,-5 0,10 0,-12-1,6 3,0-4,-6 4,11-3,-8 3,4-4,0 2,-2-2,-2 0,9 0,-12 0,12 0,-10 0,3 0,4 0,-3 0,3 0,-3 0,2 0,2 0,4 0,-1 0,1 0,-1 0,5 0,-4 0,9 0,7 0,-4 0,3 0,-1 0,-3 0,10 0,0 0,-5 0,-2 0,-5 0,1 0,-1 0,-4 0,-5 0,-5 0,-7 2,6-1,3 1,13-2,-3 0,17 0,-21 0,8 0,-8 0,-2 0,9 0,-5 0,-1 0,-1 0,-6 0,6 0,-7 3,0 0,-1 0,-4 2,0-5,0 3,0-3,0 0,0 0,1 0,-2 1,1 0,4 1,-7-2,12 0,-11 0,9 0,-6 0,7 0,-7 0,3 0,-4 0,0 0,4 0,-3 0,6 0,3 0,4 0,4 0,0 0,18 0,-21 0,23 0,-21 0,13-4,-6 0,0 0,-6-2,1 2,-5 0,-1 1,-5 1,-3 1,-1-2,-4 3,0 0,0 0,4 0,-3 0,6 0,-2 0,3 0,10 0,-7 0,12 0,-14 0,4 0,-8 0,-4 0,-2 0,-2 0,16 0,4 0,13 0,5 0,-9 0,-5 0,0 0,-4 0,8 0,-2 0,-9 0,-1 0,-8 0,-2 0,-5 0,5 0,-6 0,5 0,-3 0,0 0,3 0,-1 0,-3 0,3 0,-3 0,3 0,4 0,-3 0,2 0,-4 0,4 0,-3 0,3 0,-4 0,0 0,4 0,-6 0,5 0,-2 0,4 0,0 0,3 0,-3 0,3 0,1 0,-1 0,-3-2,-1 1,0-1,-3-1,2 3,-3-5,1 4,-1-3,0 3,0-1,0-1,0 3,0-5,0 4,0-1,0-1,1 3,-1-5,0 4,0-3,0 3,0-4,0 4,4-3,-3 4,1-3,-2 1,-4 2,6-2,-1 2,-2 0,2 0,-3-2,0 2,3-2,-1 2,-2 0,3 0,2 0,-1 0,3 0,-5-2,4 1,-3-1,6-1,2 2,1-2,7 0,-7 3,7-4,-7 2,7 1,-8-2,4 3,-4 0,-4 0,-5 0,1 0,-5 0,7 0,-2 0,-2 0,5 0,-3 0,2 0,5 0,-7 0,3 0,-4 0,0 0,0 0,0 0,0 0,0 0,0 0,1 0,-1 0,0 0,0 3,0-3,4 3,0-1,5-1,-1 2,5 0,-3-2,7 5,-7-6,-1 3,-5-3,-4 3,-3-3,6 3,-6-3,8 0,-8 0,1 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4:43:51.440"/>
    </inkml:context>
    <inkml:brush xml:id="br0">
      <inkml:brushProperty name="width" value="0.3" units="cm"/>
      <inkml:brushProperty name="height" value="0.6" units="cm"/>
      <inkml:brushProperty name="color" value="#D48595"/>
      <inkml:brushProperty name="tip" value="rectangle"/>
      <inkml:brushProperty name="rasterOp" value="maskPen"/>
    </inkml:brush>
  </inkml:definitions>
  <inkml:trace contextRef="#ctx0" brushRef="#br0">0 9,'58'0,"-9"0,-35 0,3 0,12 0,-9 0,10 0,-9 0,1 0,9 0,-9 0,7 0,-9 0,13 0,-12 0,4 0,-3 0,-2 0,17 0,-15 0,6 0,-8 0,1 0,7 0,-2 0,-4 0,2 0,-2 0,4 0,-2 0,4 0,1-3,0 2,2-3,-11 4,3 0,1 0,-2 0,13 0,-16 0,11 0,-10 0,5 0,1 0,-3 0,6 0,-6 0,5 0,-2 0,1 0,-6 0,25 0,-26 3,26-2,-26 6,-1-6,9 2,-7 0,4 0,-1 0,-5 3,8-6,-1 6,-4-5,5 2,-1-3,-2 0,2 3,-3-2,-2 5,6-6,-4 6,0-5,1 2,-2-3,4 3,1-3,-7 3,6-3,5 0,-8 0,11 0,-13 0,2 0,7 3,-11-2,10 2,-7-3,3 0,0 0,-3 0,8 0,-8 3,13-2,-18 2,8-3,5 3,-16-2,20 5,-11-5,0 5,7-5,-8 5,3-5,7 2,-10-3,7 3,-9-2,11 3,-5-4,10 0,-10 0,10 0,-4 0,5 4,7-3,2 3,7-4,-1 0,-6 0,5 0,-5 0,7 0,-7 0,4 0,-10 0,4 0,-12 0,4 0,-10 0,10 0,-10 0,4 0,-5 0,5 0,-4 0,10 0,-10 0,10 0,-4 0,0 0,-2 0,0 0,-4 0,5 0,-7 0,7 0,0 0,1 0,4 0,-4 0,5 0,1 0,-6 0,-2-3,-6 2,-4-3,5 1,-3 2,11-6,-10 6,7-2,-4-1,5 2,21-7,-4 8,6-9,-3 9,-5-8,6 8,-6-3,-2-1,-17 4,3-3,-13 4,8 0,0 0,7 0,0 0,-8 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4:59:08.097"/>
    </inkml:context>
    <inkml:brush xml:id="br0">
      <inkml:brushProperty name="width" value="0.3" units="cm"/>
      <inkml:brushProperty name="height" value="0.6" units="cm"/>
      <inkml:brushProperty name="color" value="#958546"/>
      <inkml:brushProperty name="tip" value="rectangle"/>
      <inkml:brushProperty name="rasterOp" value="maskPen"/>
    </inkml:brush>
  </inkml:definitions>
  <inkml:trace contextRef="#ctx0" brushRef="#br0">9062 234,'-49'0,"-2"0,12 0,-6 0,-1 0,8 0,-6 0,5 0,1 0,1 0,7 0,0 0,5 0,-3 0,9 0,-9 0,3 0,1 0,1 0,6 0,-6 0,5 0,-5 0,6 0,-1 0,1 0,-6 0,5 0,-11 0,11 0,-5 0,6 0,-6 0,4 0,-9 0,9 0,-10 0,11 0,-11 5,11-4,-11 3,10-4,-3 4,4-3,-4 3,3-1,-10-2,11 3,-11 0,11-2,-11 2,5-4,0 0,-5 0,10 0,-9 0,9 0,-4 0,11 0,-5 0,3 0,-4 0,-7 0,-6 0,-8 0,-19 0,16 0,-8 0,13 0,11 0,-9 0,10 0,1 0,1 0,0 0,5 0,-5 0,6 0,-1 0,1 0,0 0,1 0,-1 0,-2 0,5 0,-5 0,6 0,-4 0,0 0,0 0,-6 0,4 0,-4 0,1 0,-3 0,1 0,1 0,0 0,-1 0,0 0,-5 0,5 0,0 0,-5 0,-2 0,-1 0,-5 0,0 0,6 0,-13 0,12 0,-12 0,6 0,-1 0,-13 0,18 4,-26 3,20 4,-14 1,15-6,-4-1,11-5,1 0,8 0,10 0,-1-3,-11 3,-6-3,-7 3,-6 0,12 0,-20-6,-6 5,-8-11,-8 5,11-6,-1 1,8 4,-6-3,14 10,-5-10,7 10,8-9,-6 9,12-4,-5 5,7-4,0 3,6-4,1 5,6 0,4 0,-6-3,5 2,-2-3,-3 4,2 0,0 0,-5 0,8 0,-2 0,-7 0,8 0,-10 0,8 0,-6 0,4 0,-9 0,4 0,-6 0,0 0,5 0,-3 0,3 0,-5 0,1 0,-1 0,0 0,0 0,-7 0,5 0,-5 0,0 0,6 4,-6-3,0 4,5-5,-5 4,7-3,0 4,6-2,1-2,10 6,-11-6,-3 2,-23-8,3-2,-2-4,-2-2,-14-8,9 8,1-1,-4-9,-12 8,24-6,-7 7,15-2,-5 5,18 1,-3 1,12 0,-1 4,6 1,-6 1,4 2,-5-2,-3 3,8 0,-5 0,3 0,-2 0,2 0,0 0,3 4,-4 1,0 3,4 0,-3 0,3 0,-4 1,0-1,4 0,-3 1,3-2,-4 2,0-4,0 2,4-3,-3 1,3 2,-7-2,2-1,2 0,0 0,3-3,-4 6,0-6,-1 7,1-7,-6 7,5-3,-11 0,5-1,-6 0,0-3,0 8,0-3,0-1,-7 0,5-1,-4-3,6 8,0-8,5 4,-3-5,14 3,-4-3,-2 4,0-4,-37-7,21 1,-34-12,21 5,-7-10,-5 9,20-2,-11-1,20 5,-5-3,7 9,0-3,6 4,1 0,6 1,0 4,1-3,0 2,2-2,-2 3,1 0,-2 0,-2 0,5 0,-5 0,3 0,-2 0,2 0,0 0,-2 0,-1 0,-4 0,6 0,0 0,-6 0,4 3,-4 2,1 4,3 0,-4 0,6 0,0-1,4 0,-3-3,4 1,-5-5,3 5,-3-5,2 2,-2 1,-2-3,5 3,-5-1,6-2,-7 7,6-7,-5 6,3-6,2 6,-8-6,12 2,-8-3,2 0,3 0,-9 0,10 0,-5 0,1-3,5 14,-1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4:59:26.584"/>
    </inkml:context>
    <inkml:brush xml:id="br0">
      <inkml:brushProperty name="width" value="0.3" units="cm"/>
      <inkml:brushProperty name="height" value="0.6" units="cm"/>
      <inkml:brushProperty name="color" value="#D2CABC"/>
      <inkml:brushProperty name="tip" value="rectangle"/>
      <inkml:brushProperty name="rasterOp" value="maskPen"/>
    </inkml:brush>
  </inkml:definitions>
  <inkml:trace contextRef="#ctx0" brushRef="#br0">3426 155,'-62'0,"0"0,15 0,0 0,-7 0,8 0,1 0,-21 0,22-4,-20 3,33-4,-6 5,7 0,-7 0,6-4,-6 3,13-4,-5 5,5 0,0 0,1 0,5 0,-4 0,3 0,-4 0,6 0,0 0,-6 0,4 0,-9 0,9 0,-4 0,0-4,5 3,-5-4,0 1,4-1,-3 0,-1-4,-2 8,1-3,-4-1,3 4,1-3,-5 4,11 0,-11 0,11 0,-5 0,6 0,-6 0,4 0,-4 0,6 0,-6 0,5 0,-5 0,6 0,-6 0,4 0,-4 0,6-4,0-1,0-4,0 1,3-5,6 0,0-4,-2 7,-10 3,-8 7,7 0,-3 0,11 0,1 0,-8 0,8 0,-10 0,0 0,0 0,4 0,2 0,0 0,2 0,-5 0,7 0,-4 0,0 0,-5 0,3 0,2 0,0 0,0 0,3 0,-10 0,14 0,-14 0,11 0,-8 0,5 0,-2 0,-2 0,5 0,-5 0,6 0,-7 0,2 0,-3 0,9 0,-5 0,-3 0,5 0,-8 0,7 0,-2 0,-3 0,8 0,-3 0,-4 0,1 0,-2 0,5 0,4 0,-6 0,-2 0,2 0,-2 0,2 3,6-2,-12 3,9-4,-5 0,4 0,3 0,-4 4,0-3,-1 3,-2-4,2 0,2 0,0 0,3 0,-4 0,-3 0,3 0,-3 0,5 0,-6 0,3 0,-2 0,7 0,-3 0,-4 0,5 0,-9 0,13 0,-4 0,-3 0,3 3,-3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4:59:47.586"/>
    </inkml:context>
    <inkml:brush xml:id="br0">
      <inkml:brushProperty name="width" value="0.3" units="cm"/>
      <inkml:brushProperty name="height" value="0.6" units="cm"/>
      <inkml:brushProperty name="color" value="#42535A"/>
      <inkml:brushProperty name="tip" value="rectangle"/>
      <inkml:brushProperty name="rasterOp" value="maskPen"/>
    </inkml:brush>
  </inkml:definitions>
  <inkml:trace contextRef="#ctx0" brushRef="#br0">6459 29,'-56'0,"6"0,13 0,-2 0,1 0,1 0,7 0,0 0,0 0,0 0,0 0,0 0,6 0,1 0,6 0,0 0,-4 0,3 0,-2 0,3 0,-1 0,1 0,0 0,0 0,0 0,0 0,-1 0,1 0,0 0,0 0,0 0,1 0,0 0,1 0,0 0,-1 0,-5 0,3 0,2 0,0 0,0 0,3 0,-7 0,8 0,-6 0,-2 0,2 0,-2 0,2 0,1 0,0 0,0 0,0 0,-1 0,-4 0,3 0,-10 0,11 0,-5 0,0 0,4 0,-9 0,4 0,-1 0,-3 0,-3 0,5 0,-10 0,12 5,0-4,1 7,5-7,1 6,0-6,0 3,4-1,-5-2,3 2,0-3,-5 0,4 0,0 0,-3 0,3 0,-2 0,2 0,0 0,-3 0,-5 0,0 0,-20 0,17 0,-25 0,20 0,-4 0,1 0,3 0,-2 0,-3-5,5 4,-5-4,7 0,0 4,0-3,0 4,0 0,6 0,1-4,0 3,5-3,-5 0,6 3,-1-3,-2 4,2-3,-2 2,2-3,1 4,0 0,0 0,0 0,-1 0,1 0,-6 0,-1 0,0 0,-5 0,5 0,-6 0,0 0,-7 0,5 0,-4 0,-1 0,5 0,-5 0,0 0,6 0,-13 0,12 0,-5 0,7 0,0 0,6 0,-5 0,5 0,-13 0,6 4,-1 1,4 5,9-1,-9 0,9-4,-10 0,10-5,-9-5,-3 4,-1-8,1 4,2-5,11 5,-5 1,10 4,-3-4,-3 3,4-3,-6 4,10 0,-4 0,-2-3,1 3,-2-3,-2-1,8 3,-8-3,4 4,3 0,-7 0,8 0,-11 0,4 0,-4 0,0 0,5 0,-5 0,6 0,0 0,-6 0,4 0,-4 0,6 0,0 0,-6 0,5 0,-5 0,0 0,4 0,-9 0,9 4,-9 1,9 0,-10 4,11-8,-11 8,11-8,-11 8,10-8,-9 8,9-8,-9 8,9-4,-9 0,9 3,-10-8,11 4,-11 1,11-4,-11 3,11 0,-5-3,6 3,-6-4,4 0,-4 0,0 0,5 0,-5 3,6-2,0 3,-1-4,1 0,0 4,0-3,0 6,-1-2,1 0,4 2,-3-3,4 1,-4 1,-5-5,9 6,-6-7,5 9,-6-7,1 3,3-5,-4 0,7 0,-8 0,5 0,-5 0,8 0,-11 0,7 0,-1 0,-1-3,7-1,-7 0,2-3,1 6,-5-3,4 1,-6 2,6-5,-5 5,6-6,-7 2,4-3,1-1,0 1,-6-2,5 2,-5-2,0 1,4 4,-4-3,6 7,0-3,0 0,4 3,-6-2,7 3,-7 0,1 0,6 0,-11 0,11 0,-4 0,-4 0,11 0,-13 0,10 0,-5 0,1 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5:00:10.969"/>
    </inkml:context>
    <inkml:brush xml:id="br0">
      <inkml:brushProperty name="width" value="0.3" units="cm"/>
      <inkml:brushProperty name="height" value="0.6" units="cm"/>
      <inkml:brushProperty name="color" value="#D99202"/>
      <inkml:brushProperty name="tip" value="rectangle"/>
      <inkml:brushProperty name="rasterOp" value="maskPen"/>
    </inkml:brush>
  </inkml:definitions>
  <inkml:trace contextRef="#ctx0" brushRef="#br0">0 211,'71'0,"-2"0,4 0,3 0,-1 0,-23 0,1 0,-1 0,0 0,10 0,0 0,-11 0,-1 0,1 0,2 0,12 0,-2 0,28 0,-12 0,-4 0,-20 0,-4-6,1-1,16 4,7-9,-2 12,-9 0,-8 0,-2 0,-9 0,-7 0,-1 0,-7 0,0 0,-6 0,5-9,-5 7,6-7,-1 9,-4-4,3 3,-4-7,6 7,-6-8,5 8,-5-3,13 4,-6 0,13 0,-6-5,8 4,-1-4,-6 5,4 0,-4 0,-1-4,6 2,-12-2,4 4,-11 0,-3 0,-5 0,-4 0,1-13,4 9,-6-9,13 13,-11 0,2 0,7 0,-13 0,14 0,-11 0,4 0,0 0,3 0,-7 0,5 0,-3 0,2 0,7 0,8 0,-6 0,9 0,-11 0,1 0,3 5,-9-4,9 8,-9-8,9 3,-9 0,3-3,1 3,-4-4,9 0,-10 0,11 0,2 0,8 0,6 0,0 0,1 0,-8 0,6 0,-12 0,4 0,-6 0,7 0,-5 0,11 0,-4 0,6 0,1 0,-1 0,0 0,1-5,7-2,-5-5,6 5,-9-3,0 3,1 1,-1 1,-6 5,-8 0,-3 0,-9 0,3 0,-9 0,3 0,-1 0,-5-24,4 18,3-17,7 23,3 0,-3 0,-7 0,0 0,0 0,-1 0,0 0,1 0,-3 0,3 0,-3 3,4-2,-3 2,2 0,2-2,-7 5,11-5,-11 5,4-5,0 5,-5-2,7 3,-1-3,-6 2,9-2,-5 0,5 3,-5-6,5 3,-4-1,1-2,2 3,-6-4,7 0,-2 0,2 0,-3 0,-4 3,10-2,-2 2,5-3,2 0,-4 0,13 5,-5-3,11 3,-4 0,-1-4,-1 4,0 0,-11-4,9 4,-11-5,1 0,-3 0,-5 0,-4 0,5 0,-7 9,11-7,-10 6,5-8,-3 0,1 0,3 0,-4 0,2 0,6 4,-8-3,8 7,-9-4,0 1,10 6,-8-9,9 10,-7-11,0 6,6-6,-4 7,9-7,-4 2,6 2,7-4,-5 3,11-4,-11 0,5 0,-7 0,-1 0,1 0,0 0,0 0,7 0,-6 0,13 0,-5 0,-1 0,-1 0,-7 0,0 0,-1 0,1 0,0 0,0 0,0 0,-6 0,5 0,-11 0,5 0,-6 0,0 0,-1 0,-4-13,21 9,-4-9,22 13,15 0,-16 0,16-5,-21 3,0-3,-6 5,5-5,-13 4,6-4,-7 5,0 0,-6 0,-1 0,-6 0,0 0,6 0,-9 0,7 0,-8 0,4 0,0 0,4 0,-8 0,9 0,-9 0,2 0,3 0,-6 0,7 0,-2 0,-5 0,7 0,-3 0,-1 0,4 0,-3 0,-3 0,7 0,-5 0,3 0,3 0,-9 0,4 0,3 0,-1 0,5 0,-6 0,6 0,-5 0,11 0,-11 0,11 0,2 0,0 0,6-5,0 4,-6-3,6-1,-7 4,-6-3,5 4,-11 0,5-4,-6 3,6-7,-5 7,5-4,-10 2,3 2,0-2,2 3,-3 0,8 0,-13 0,11 0,-6 0,-3 0,15 0,-17 0,14 0,-13 0,6 0,5 0,-7 0,3 0,1 0,-9 0,13 0,-10 0,4 0,-1 0,0 0,1 0,8 0,-5 0,12 0,-14 0,11 0,-5 0,6 0,-6 0,-1 0,-6 0,-4 0,10 0,-8 0,5 0,2 0,-13 0,13 0,-9 4,4-3,-1 2,-1-3,-1 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5:00:46.278"/>
    </inkml:context>
    <inkml:brush xml:id="br0">
      <inkml:brushProperty name="width" value="0.3" units="cm"/>
      <inkml:brushProperty name="height" value="0.6" units="cm"/>
      <inkml:brushProperty name="color" value="#974D24"/>
      <inkml:brushProperty name="tip" value="rectangle"/>
      <inkml:brushProperty name="rasterOp" value="maskPen"/>
    </inkml:brush>
  </inkml:definitions>
  <inkml:trace contextRef="#ctx0" brushRef="#br0">6541 111,'-53'0,"11"0,19 0,1 0,3 0,-10 0,5 0,0 0,-5 0,11 0,-11 0,11 0,-11 0,10 0,-9 0,4 0,-6 0,0 0,0 0,5 0,-3 0,9 0,-9 0,9 0,-10 0,11 0,-11 0,5 0,0 0,-5 0,5 0,-6 0,0 0,-7 0,5 0,-11 0,4 0,-7 0,1 0,-9 0,-2 0,-7 0,7 0,-6 0,14 0,-14 0,22-4,-12-3,20-3,-12-6,13 4,-6-3,13 5,1 1,5 0,6 5,-5 0,1 4,0 0,-3 0,6 0,-4 0,0 0,0 0,0 0,-6 0,4 0,-9 0,9 4,-10-3,15 2,-7-3,10 0,-12 0,1 0,-3 0,-3 0,3 0,-5 0,6 0,-4 0,3-4,1 3,1-8,6 9,4-4,-10 4,8 0,-5 0,3 0,5 0,-6 0,1 0,-3 0,6 0,-5 0,3 0,2 0,-5 0,6 0,-4 0,0 0,0 0,-4 0,3 0,-2 0,-3 0,4 0,-3 3,-1 3,-2-1,-11 4,4-8,-12 10,-3-5,0 1,-7-1,9-1,-9-4,6 4,1-5,4 0,11 0,-12 0,12 0,1 0,3 0,3 0,-5-5,1 4,-1-8,5 8,2-3,6 4,0 0,0 0,1 0,-1 0,3 0,-15 0,-1 0,-9 0,-5 0,-8 0,-5 0,-12 0,6 0,-1 0,8 0,-6 0,6 0,0 0,3-5,7 3,1-3,-1 5,8 0,1 0,0 0,5 0,-5 0,0 0,6 0,-6 0,0 0,5 0,-5 0,7 0,0 0,0 0,0 0,0 0,1 0,4 0,-3 0,3 0,-5 0,-6 0,4 0,-5 0,0 0,5 0,-4 0,-1 0,5 0,-5 0,7 0,0 0,6 0,-5 0,11 0,-5 0,6 0,-1 0,1 0,2 0,-2 0,1 0,-7 0,-2 0,1 0,-8 0,13 0,-3 0,6 0,0 0,3 0,-9 0,9 0,-2 0,-7 0,12 0,-12 0,7 0,2 0,-7 0,8 0,-5 0,2 0,0 0,-1 0,-1 0,2 0,-3 0,3 0,0 0,0 4,-2 0,2-1,-2 1,3-4,-1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762435"/>
            <a:ext cx="9252693" cy="1905000"/>
          </a:xfrm>
          <a:solidFill>
            <a:srgbClr val="FFFFFF"/>
          </a:solidFill>
          <a:ln w="38100">
            <a:solidFill>
              <a:srgbClr val="404040"/>
            </a:solidFill>
          </a:ln>
        </p:spPr>
        <p:txBody>
          <a:bodyPr lIns="274320" rIns="274320" anchor="ctr" anchorCtr="1">
            <a:normAutofit/>
          </a:bodyPr>
          <a:lstStyle>
            <a:lvl1pPr algn="ctr">
              <a:defRPr sz="4051">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5" y="5037666"/>
            <a:ext cx="6801612" cy="1435063"/>
          </a:xfrm>
          <a:noFill/>
        </p:spPr>
        <p:txBody>
          <a:bodyPr>
            <a:normAutofit/>
          </a:bodyPr>
          <a:lstStyle>
            <a:lvl1pPr marL="0" indent="0" algn="ctr">
              <a:buNone/>
              <a:defRPr sz="2199">
                <a:solidFill>
                  <a:schemeClr val="tx1">
                    <a:lumMod val="75000"/>
                    <a:lumOff val="25000"/>
                  </a:schemeClr>
                </a:solidFill>
              </a:defRPr>
            </a:lvl1pPr>
            <a:lvl2pPr marL="529163" indent="0" algn="ctr">
              <a:buNone/>
              <a:defRPr sz="2199"/>
            </a:lvl2pPr>
            <a:lvl3pPr marL="1058327" indent="0" algn="ctr">
              <a:buNone/>
              <a:defRPr sz="2083"/>
            </a:lvl3pPr>
            <a:lvl4pPr marL="1587490" indent="0" algn="ctr">
              <a:buNone/>
              <a:defRPr sz="1852"/>
            </a:lvl4pPr>
            <a:lvl5pPr marL="2116653" indent="0" algn="ctr">
              <a:buNone/>
              <a:defRPr sz="1852"/>
            </a:lvl5pPr>
            <a:lvl6pPr marL="2645816" indent="0" algn="ctr">
              <a:buNone/>
              <a:defRPr sz="1852"/>
            </a:lvl6pPr>
            <a:lvl7pPr marL="3174980" indent="0" algn="ctr">
              <a:buNone/>
              <a:defRPr sz="1852"/>
            </a:lvl7pPr>
            <a:lvl8pPr marL="3704143" indent="0" algn="ctr">
              <a:buNone/>
              <a:defRPr sz="1852"/>
            </a:lvl8pPr>
            <a:lvl9pPr marL="4233306" indent="0" algn="ctr">
              <a:buNone/>
              <a:defRPr sz="1852"/>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984675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1183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1084792"/>
            <a:ext cx="1405288" cy="57679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141395" y="1084792"/>
            <a:ext cx="6288232" cy="57679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06566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4/19/24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11944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762435"/>
            <a:ext cx="9253728" cy="1905000"/>
          </a:xfrm>
          <a:solidFill>
            <a:srgbClr val="FFFFFF"/>
          </a:solidFill>
          <a:ln w="38100">
            <a:solidFill>
              <a:srgbClr val="404040"/>
            </a:solidFill>
          </a:ln>
        </p:spPr>
        <p:txBody>
          <a:bodyPr lIns="274320" rIns="274320" anchor="ctr" anchorCtr="1">
            <a:normAutofit/>
          </a:bodyPr>
          <a:lstStyle>
            <a:lvl1pPr>
              <a:defRPr sz="4051">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5" y="5037575"/>
            <a:ext cx="6801612" cy="1464215"/>
          </a:xfrm>
        </p:spPr>
        <p:txBody>
          <a:bodyPr anchor="t" anchorCtr="1">
            <a:normAutofit/>
          </a:bodyPr>
          <a:lstStyle>
            <a:lvl1pPr marL="0" indent="0">
              <a:buNone/>
              <a:defRPr sz="2199">
                <a:solidFill>
                  <a:schemeClr val="tx1"/>
                </a:solidFill>
              </a:defRPr>
            </a:lvl1pPr>
            <a:lvl2pPr marL="529163" indent="0">
              <a:buNone/>
              <a:defRPr sz="2199">
                <a:solidFill>
                  <a:schemeClr val="tx1">
                    <a:tint val="75000"/>
                  </a:schemeClr>
                </a:solidFill>
              </a:defRPr>
            </a:lvl2pPr>
            <a:lvl3pPr marL="1058327" indent="0">
              <a:buNone/>
              <a:defRPr sz="2083">
                <a:solidFill>
                  <a:schemeClr val="tx1">
                    <a:tint val="75000"/>
                  </a:schemeClr>
                </a:solidFill>
              </a:defRPr>
            </a:lvl3pPr>
            <a:lvl4pPr marL="1587490" indent="0">
              <a:buNone/>
              <a:defRPr sz="1852">
                <a:solidFill>
                  <a:schemeClr val="tx1">
                    <a:tint val="75000"/>
                  </a:schemeClr>
                </a:solidFill>
              </a:defRPr>
            </a:lvl4pPr>
            <a:lvl5pPr marL="2116653" indent="0">
              <a:buNone/>
              <a:defRPr sz="1852">
                <a:solidFill>
                  <a:schemeClr val="tx1">
                    <a:tint val="75000"/>
                  </a:schemeClr>
                </a:solidFill>
              </a:defRPr>
            </a:lvl5pPr>
            <a:lvl6pPr marL="2645816" indent="0">
              <a:buNone/>
              <a:defRPr sz="1852">
                <a:solidFill>
                  <a:schemeClr val="tx1">
                    <a:tint val="75000"/>
                  </a:schemeClr>
                </a:solidFill>
              </a:defRPr>
            </a:lvl6pPr>
            <a:lvl7pPr marL="3174980" indent="0">
              <a:buNone/>
              <a:defRPr sz="1852">
                <a:solidFill>
                  <a:schemeClr val="tx1">
                    <a:tint val="75000"/>
                  </a:schemeClr>
                </a:solidFill>
              </a:defRPr>
            </a:lvl7pPr>
            <a:lvl8pPr marL="3704143" indent="0">
              <a:buNone/>
              <a:defRPr sz="1852">
                <a:solidFill>
                  <a:schemeClr val="tx1">
                    <a:tint val="75000"/>
                  </a:schemeClr>
                </a:solidFill>
              </a:defRPr>
            </a:lvl8pPr>
            <a:lvl9pPr marL="4233306" indent="0">
              <a:buNone/>
              <a:defRPr sz="1852">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40136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69653" y="3053292"/>
            <a:ext cx="4384031" cy="35902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6" y="3053292"/>
            <a:ext cx="4387355" cy="35902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4/19/24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6110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677586"/>
            <a:ext cx="4384032" cy="814916"/>
          </a:xfrm>
        </p:spPr>
        <p:txBody>
          <a:bodyPr anchor="b" anchorCtr="1">
            <a:normAutofit/>
          </a:bodyPr>
          <a:lstStyle>
            <a:lvl1pPr marL="0" indent="0" algn="ctr">
              <a:buNone/>
              <a:defRPr sz="2199" b="0" cap="all" spc="116" baseline="0">
                <a:solidFill>
                  <a:schemeClr val="accent2">
                    <a:lumMod val="75000"/>
                  </a:schemeClr>
                </a:solidFill>
              </a:defRPr>
            </a:lvl1pPr>
            <a:lvl2pPr marL="529163" indent="0">
              <a:buNone/>
              <a:defRPr sz="2199" b="1"/>
            </a:lvl2pPr>
            <a:lvl3pPr marL="1058327" indent="0">
              <a:buNone/>
              <a:defRPr sz="2083" b="1"/>
            </a:lvl3pPr>
            <a:lvl4pPr marL="1587490" indent="0">
              <a:buNone/>
              <a:defRPr sz="1852" b="1"/>
            </a:lvl4pPr>
            <a:lvl5pPr marL="2116653" indent="0">
              <a:buNone/>
              <a:defRPr sz="1852" b="1"/>
            </a:lvl5pPr>
            <a:lvl6pPr marL="2645816" indent="0">
              <a:buNone/>
              <a:defRPr sz="1852" b="1"/>
            </a:lvl6pPr>
            <a:lvl7pPr marL="3174980" indent="0">
              <a:buNone/>
              <a:defRPr sz="1852" b="1"/>
            </a:lvl7pPr>
            <a:lvl8pPr marL="3704143" indent="0">
              <a:buNone/>
              <a:defRPr sz="1852" b="1"/>
            </a:lvl8pPr>
            <a:lvl9pPr marL="4233306" indent="0">
              <a:buNone/>
              <a:defRPr sz="1852" b="1"/>
            </a:lvl9pPr>
          </a:lstStyle>
          <a:p>
            <a:pPr lvl="0"/>
            <a:r>
              <a:rPr lang="en-GB"/>
              <a:t>Click to edit Master text styles</a:t>
            </a:r>
          </a:p>
        </p:txBody>
      </p:sp>
      <p:sp>
        <p:nvSpPr>
          <p:cNvPr id="4" name="Content Placeholder 3"/>
          <p:cNvSpPr>
            <a:spLocks noGrp="1"/>
          </p:cNvSpPr>
          <p:nvPr>
            <p:ph sz="half" idx="2"/>
          </p:nvPr>
        </p:nvSpPr>
        <p:spPr>
          <a:xfrm>
            <a:off x="1469652" y="3638021"/>
            <a:ext cx="4384032" cy="30055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638021"/>
            <a:ext cx="4387355" cy="3005528"/>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677586"/>
            <a:ext cx="4387355" cy="814916"/>
          </a:xfrm>
        </p:spPr>
        <p:txBody>
          <a:bodyPr anchor="b" anchorCtr="1">
            <a:normAutofit/>
          </a:bodyPr>
          <a:lstStyle>
            <a:lvl1pPr marL="0" indent="0" algn="ctr">
              <a:buNone/>
              <a:defRPr sz="2199" b="0" cap="all" spc="116" baseline="0">
                <a:solidFill>
                  <a:schemeClr val="accent2">
                    <a:lumMod val="75000"/>
                  </a:schemeClr>
                </a:solidFill>
              </a:defRPr>
            </a:lvl1pPr>
            <a:lvl2pPr marL="529163" indent="0">
              <a:buNone/>
              <a:defRPr sz="2199" b="1"/>
            </a:lvl2pPr>
            <a:lvl3pPr marL="1058327" indent="0">
              <a:buNone/>
              <a:defRPr sz="2083" b="1"/>
            </a:lvl3pPr>
            <a:lvl4pPr marL="1587490" indent="0">
              <a:buNone/>
              <a:defRPr sz="1852" b="1"/>
            </a:lvl4pPr>
            <a:lvl5pPr marL="2116653" indent="0">
              <a:buNone/>
              <a:defRPr sz="1852" b="1"/>
            </a:lvl5pPr>
            <a:lvl6pPr marL="2645816" indent="0">
              <a:buNone/>
              <a:defRPr sz="1852" b="1"/>
            </a:lvl6pPr>
            <a:lvl7pPr marL="3174980" indent="0">
              <a:buNone/>
              <a:defRPr sz="1852" b="1"/>
            </a:lvl7pPr>
            <a:lvl8pPr marL="3704143" indent="0">
              <a:buNone/>
              <a:defRPr sz="1852" b="1"/>
            </a:lvl8pPr>
            <a:lvl9pPr marL="4233306" indent="0">
              <a:buNone/>
              <a:defRPr sz="1852" b="1"/>
            </a:lvl9pPr>
          </a:lstStyle>
          <a:p>
            <a:pPr lvl="0"/>
            <a:r>
              <a:rPr lang="en-GB"/>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4/19/24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586425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532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4/19/24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6058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793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597025"/>
            <a:ext cx="4387459" cy="1321177"/>
          </a:xfrm>
          <a:solidFill>
            <a:srgbClr val="FFFFFF"/>
          </a:solidFill>
          <a:ln>
            <a:solidFill>
              <a:srgbClr val="404040"/>
            </a:solidFill>
          </a:ln>
        </p:spPr>
        <p:txBody>
          <a:bodyPr anchor="ctr" anchorCtr="1">
            <a:normAutofit/>
          </a:bodyPr>
          <a:lstStyle>
            <a:lvl1pPr>
              <a:defRPr sz="2431">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931334"/>
            <a:ext cx="4815840" cy="6074833"/>
          </a:xfrm>
        </p:spPr>
        <p:txBody>
          <a:bodyPr>
            <a:normAutofit/>
          </a:bodyPr>
          <a:lstStyle>
            <a:lvl1pPr>
              <a:defRPr sz="2199">
                <a:solidFill>
                  <a:schemeClr val="tx1"/>
                </a:solidFill>
              </a:defRPr>
            </a:lvl1pPr>
            <a:lvl2pPr>
              <a:defRPr sz="1852">
                <a:solidFill>
                  <a:schemeClr val="tx1"/>
                </a:solidFill>
              </a:defRPr>
            </a:lvl2pPr>
            <a:lvl3pPr>
              <a:defRPr sz="1852">
                <a:solidFill>
                  <a:schemeClr val="tx1"/>
                </a:solidFill>
              </a:defRPr>
            </a:lvl3pPr>
            <a:lvl4pPr>
              <a:defRPr sz="1852">
                <a:solidFill>
                  <a:schemeClr val="tx1"/>
                </a:solidFill>
              </a:defRPr>
            </a:lvl4pPr>
            <a:lvl5pPr>
              <a:defRPr sz="1852">
                <a:solidFill>
                  <a:schemeClr val="tx1"/>
                </a:solidFill>
              </a:defRPr>
            </a:lvl5pPr>
            <a:lvl6pPr>
              <a:defRPr sz="1852"/>
            </a:lvl6pPr>
            <a:lvl7pPr>
              <a:defRPr sz="1852"/>
            </a:lvl7pPr>
            <a:lvl8pPr>
              <a:defRPr sz="1852"/>
            </a:lvl8pPr>
            <a:lvl9pPr>
              <a:defRPr sz="1852"/>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0620" y="4108701"/>
            <a:ext cx="3794760" cy="2539394"/>
          </a:xfrm>
        </p:spPr>
        <p:txBody>
          <a:bodyPr anchor="t" anchorCtr="1">
            <a:normAutofit/>
          </a:bodyPr>
          <a:lstStyle>
            <a:lvl1pPr marL="0" indent="0" algn="ctr">
              <a:buNone/>
              <a:defRPr sz="1736">
                <a:solidFill>
                  <a:srgbClr val="FFFFFF"/>
                </a:solidFill>
              </a:defRPr>
            </a:lvl1pPr>
            <a:lvl2pPr marL="529163" indent="0">
              <a:buNone/>
              <a:defRPr sz="1620"/>
            </a:lvl2pPr>
            <a:lvl3pPr marL="1058327" indent="0">
              <a:buNone/>
              <a:defRPr sz="1389"/>
            </a:lvl3pPr>
            <a:lvl4pPr marL="1587490" indent="0">
              <a:buNone/>
              <a:defRPr sz="1157"/>
            </a:lvl4pPr>
            <a:lvl5pPr marL="2116653" indent="0">
              <a:buNone/>
              <a:defRPr sz="1157"/>
            </a:lvl5pPr>
            <a:lvl6pPr marL="2645816" indent="0">
              <a:buNone/>
              <a:defRPr sz="1157"/>
            </a:lvl6pPr>
            <a:lvl7pPr marL="3174980" indent="0">
              <a:buNone/>
              <a:defRPr sz="1157"/>
            </a:lvl7pPr>
            <a:lvl8pPr marL="3704143" indent="0">
              <a:buNone/>
              <a:defRPr sz="1157"/>
            </a:lvl8pPr>
            <a:lvl9pPr marL="4233306" indent="0">
              <a:buNone/>
              <a:defRPr sz="1157"/>
            </a:lvl9pPr>
          </a:lstStyle>
          <a:p>
            <a:pPr lvl="0"/>
            <a:r>
              <a:rPr lang="en-GB"/>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4/19/24</a:t>
            </a:fld>
            <a:endParaRPr lang="en-US" dirty="0"/>
          </a:p>
        </p:txBody>
      </p:sp>
      <p:sp>
        <p:nvSpPr>
          <p:cNvPr id="10" name="Footer Placeholder 9"/>
          <p:cNvSpPr>
            <a:spLocks noGrp="1"/>
          </p:cNvSpPr>
          <p:nvPr>
            <p:ph type="ftr" sz="quarter" idx="11"/>
          </p:nvPr>
        </p:nvSpPr>
        <p:spPr>
          <a:xfrm>
            <a:off x="854271" y="7217833"/>
            <a:ext cx="5075197" cy="370417"/>
          </a:xfrm>
        </p:spPr>
        <p:txBody>
          <a:bodyPr>
            <a:normAutofit/>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809277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2" y="0"/>
            <a:ext cx="6095999" cy="793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597023"/>
            <a:ext cx="4389120" cy="1322917"/>
          </a:xfrm>
          <a:solidFill>
            <a:srgbClr val="FFFFFF"/>
          </a:solidFill>
          <a:ln>
            <a:solidFill>
              <a:srgbClr val="262626"/>
            </a:solidFill>
          </a:ln>
        </p:spPr>
        <p:txBody>
          <a:bodyPr anchor="ctr" anchorCtr="1">
            <a:noAutofit/>
          </a:bodyPr>
          <a:lstStyle>
            <a:lvl1pPr>
              <a:defRPr sz="2431">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6001" y="-48810"/>
            <a:ext cx="6102097" cy="7937500"/>
          </a:xfrm>
          <a:solidFill>
            <a:schemeClr val="bg1">
              <a:lumMod val="75000"/>
            </a:schemeClr>
          </a:solidFill>
        </p:spPr>
        <p:txBody>
          <a:bodyPr anchor="t"/>
          <a:lstStyle>
            <a:lvl1pPr marL="0" indent="0">
              <a:buNone/>
              <a:defRPr sz="3704">
                <a:solidFill>
                  <a:schemeClr val="bg1">
                    <a:lumMod val="85000"/>
                    <a:lumOff val="15000"/>
                  </a:schemeClr>
                </a:solidFill>
              </a:defRPr>
            </a:lvl1pPr>
            <a:lvl2pPr marL="529163" indent="0">
              <a:buNone/>
              <a:defRPr sz="3241"/>
            </a:lvl2pPr>
            <a:lvl3pPr marL="1058327" indent="0">
              <a:buNone/>
              <a:defRPr sz="2778"/>
            </a:lvl3pPr>
            <a:lvl4pPr marL="1587490" indent="0">
              <a:buNone/>
              <a:defRPr sz="2315"/>
            </a:lvl4pPr>
            <a:lvl5pPr marL="2116653" indent="0">
              <a:buNone/>
              <a:defRPr sz="2315"/>
            </a:lvl5pPr>
            <a:lvl6pPr marL="2645816" indent="0">
              <a:buNone/>
              <a:defRPr sz="2315"/>
            </a:lvl6pPr>
            <a:lvl7pPr marL="3174980" indent="0">
              <a:buNone/>
              <a:defRPr sz="2315"/>
            </a:lvl7pPr>
            <a:lvl8pPr marL="3704143" indent="0">
              <a:buNone/>
              <a:defRPr sz="2315"/>
            </a:lvl8pPr>
            <a:lvl9pPr marL="4233306" indent="0">
              <a:buNone/>
              <a:defRPr sz="2315"/>
            </a:lvl9pPr>
          </a:lstStyle>
          <a:p>
            <a:r>
              <a:rPr lang="en-GB"/>
              <a:t>Click icon to add picture</a:t>
            </a:r>
            <a:endParaRPr lang="en-US" dirty="0"/>
          </a:p>
        </p:txBody>
      </p:sp>
      <p:sp>
        <p:nvSpPr>
          <p:cNvPr id="4" name="Text Placeholder 3"/>
          <p:cNvSpPr>
            <a:spLocks noGrp="1"/>
          </p:cNvSpPr>
          <p:nvPr>
            <p:ph type="body" sz="half" idx="2"/>
          </p:nvPr>
        </p:nvSpPr>
        <p:spPr>
          <a:xfrm>
            <a:off x="1150620" y="4108703"/>
            <a:ext cx="3794760" cy="2539395"/>
          </a:xfrm>
        </p:spPr>
        <p:txBody>
          <a:bodyPr anchor="t" anchorCtr="1">
            <a:normAutofit/>
          </a:bodyPr>
          <a:lstStyle>
            <a:lvl1pPr marL="0" indent="0" algn="ctr">
              <a:buNone/>
              <a:defRPr sz="1736">
                <a:solidFill>
                  <a:srgbClr val="FFFFFF"/>
                </a:solidFill>
              </a:defRPr>
            </a:lvl1pPr>
            <a:lvl2pPr marL="529163" indent="0">
              <a:buNone/>
              <a:defRPr sz="1620"/>
            </a:lvl2pPr>
            <a:lvl3pPr marL="1058327" indent="0">
              <a:buNone/>
              <a:defRPr sz="1389"/>
            </a:lvl3pPr>
            <a:lvl4pPr marL="1587490" indent="0">
              <a:buNone/>
              <a:defRPr sz="1157"/>
            </a:lvl4pPr>
            <a:lvl5pPr marL="2116653" indent="0">
              <a:buNone/>
              <a:defRPr sz="1157"/>
            </a:lvl5pPr>
            <a:lvl6pPr marL="2645816" indent="0">
              <a:buNone/>
              <a:defRPr sz="1157"/>
            </a:lvl6pPr>
            <a:lvl7pPr marL="3174980" indent="0">
              <a:buNone/>
              <a:defRPr sz="1157"/>
            </a:lvl7pPr>
            <a:lvl8pPr marL="3704143" indent="0">
              <a:buNone/>
              <a:defRPr sz="1157"/>
            </a:lvl8pPr>
            <a:lvl9pPr marL="4233306" indent="0">
              <a:buNone/>
              <a:defRPr sz="1157"/>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4/19/24</a:t>
            </a:fld>
            <a:endParaRPr lang="en-US" dirty="0"/>
          </a:p>
        </p:txBody>
      </p:sp>
      <p:sp>
        <p:nvSpPr>
          <p:cNvPr id="9" name="Footer Placeholder 8"/>
          <p:cNvSpPr>
            <a:spLocks noGrp="1"/>
          </p:cNvSpPr>
          <p:nvPr>
            <p:ph type="ftr" sz="quarter" idx="11"/>
          </p:nvPr>
        </p:nvSpPr>
        <p:spPr>
          <a:xfrm>
            <a:off x="853440" y="7217833"/>
            <a:ext cx="5071872" cy="370417"/>
          </a:xfrm>
        </p:spPr>
        <p:txBody>
          <a:bodyPr>
            <a:normAutofit/>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265685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1116542"/>
            <a:ext cx="7917007" cy="1375833"/>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141394" y="3053293"/>
            <a:ext cx="7917007" cy="359025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71924" y="7220852"/>
            <a:ext cx="2753747" cy="374963"/>
          </a:xfrm>
          <a:prstGeom prst="rect">
            <a:avLst/>
          </a:prstGeom>
        </p:spPr>
        <p:txBody>
          <a:bodyPr vert="horz" lIns="91440" tIns="45720" rIns="91440" bIns="45720" rtlCol="0" anchor="ctr"/>
          <a:lstStyle>
            <a:lvl1pPr algn="r">
              <a:defRPr sz="1157">
                <a:solidFill>
                  <a:schemeClr val="tx1">
                    <a:alpha val="70000"/>
                  </a:schemeClr>
                </a:solidFill>
              </a:defRPr>
            </a:lvl1pPr>
          </a:lstStyle>
          <a:p>
            <a:fld id="{1160EA64-D806-43AC-9DF2-F8C432F32B4C}" type="datetimeFigureOut">
              <a:rPr lang="en-US" smtClean="0"/>
              <a:t>4/19/24</a:t>
            </a:fld>
            <a:endParaRPr lang="en-US" dirty="0"/>
          </a:p>
        </p:txBody>
      </p:sp>
      <p:sp>
        <p:nvSpPr>
          <p:cNvPr id="5" name="Footer Placeholder 4"/>
          <p:cNvSpPr>
            <a:spLocks noGrp="1"/>
          </p:cNvSpPr>
          <p:nvPr>
            <p:ph type="ftr" sz="quarter" idx="3"/>
          </p:nvPr>
        </p:nvSpPr>
        <p:spPr>
          <a:xfrm>
            <a:off x="1469652" y="7217833"/>
            <a:ext cx="6075552" cy="370417"/>
          </a:xfrm>
          <a:prstGeom prst="rect">
            <a:avLst/>
          </a:prstGeom>
        </p:spPr>
        <p:txBody>
          <a:bodyPr vert="horz" lIns="91440" tIns="45720" rIns="91440" bIns="45720" rtlCol="0" anchor="ctr"/>
          <a:lstStyle>
            <a:lvl1pPr algn="l">
              <a:defRPr sz="1157">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986816" y="7196667"/>
            <a:ext cx="487680" cy="423333"/>
          </a:xfrm>
          <a:prstGeom prst="ellipse">
            <a:avLst/>
          </a:prstGeom>
          <a:solidFill>
            <a:srgbClr val="1D1D1D">
              <a:alpha val="69804"/>
            </a:srgbClr>
          </a:solidFill>
        </p:spPr>
        <p:txBody>
          <a:bodyPr vert="horz" lIns="18288" tIns="45720" rIns="18288" bIns="45720" rtlCol="0" anchor="ctr">
            <a:noAutofit/>
          </a:bodyPr>
          <a:lstStyle>
            <a:lvl1pPr algn="ctr">
              <a:defRPr sz="1273"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57817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defTabSz="1058327" rtl="0" eaLnBrk="1" latinLnBrk="0" hangingPunct="1">
        <a:lnSpc>
          <a:spcPct val="90000"/>
        </a:lnSpc>
        <a:spcBef>
          <a:spcPct val="0"/>
        </a:spcBef>
        <a:buNone/>
        <a:defRPr sz="3009" kern="1200" cap="all" spc="231" baseline="0">
          <a:solidFill>
            <a:srgbClr val="262626"/>
          </a:solidFill>
          <a:latin typeface="+mj-lt"/>
          <a:ea typeface="+mj-ea"/>
          <a:cs typeface="+mj-cs"/>
        </a:defRPr>
      </a:lvl1pPr>
    </p:titleStyle>
    <p:bodyStyle>
      <a:lvl1pPr marL="264582" indent="-264582" algn="l" defTabSz="1058327" rtl="0" eaLnBrk="1" latinLnBrk="0" hangingPunct="1">
        <a:lnSpc>
          <a:spcPct val="100000"/>
        </a:lnSpc>
        <a:spcBef>
          <a:spcPts val="1157"/>
        </a:spcBef>
        <a:buClr>
          <a:schemeClr val="accent2"/>
        </a:buClr>
        <a:buFont typeface="Arial" panose="020B0604020202020204" pitchFamily="34" charset="0"/>
        <a:buChar char="•"/>
        <a:defRPr sz="2083" kern="1200">
          <a:solidFill>
            <a:schemeClr val="tx1">
              <a:lumMod val="85000"/>
              <a:lumOff val="15000"/>
            </a:schemeClr>
          </a:solidFill>
          <a:latin typeface="+mn-lt"/>
          <a:ea typeface="+mn-ea"/>
          <a:cs typeface="+mn-cs"/>
        </a:defRPr>
      </a:lvl1pPr>
      <a:lvl2pPr marL="529163"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2pPr>
      <a:lvl3pPr marL="793745"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3pPr>
      <a:lvl4pPr marL="1058327"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4pPr>
      <a:lvl5pPr marL="1322908"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5pPr>
      <a:lvl6pPr marL="1521344"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solidFill>
          <a:latin typeface="+mn-lt"/>
          <a:ea typeface="+mn-ea"/>
          <a:cs typeface="+mn-cs"/>
        </a:defRPr>
      </a:lvl6pPr>
      <a:lvl7pPr marL="1719781"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solidFill>
          <a:latin typeface="+mn-lt"/>
          <a:ea typeface="+mn-ea"/>
          <a:cs typeface="+mn-cs"/>
        </a:defRPr>
      </a:lvl7pPr>
      <a:lvl8pPr marL="1918217"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baseline="0">
          <a:solidFill>
            <a:schemeClr val="tx1"/>
          </a:solidFill>
          <a:latin typeface="+mn-lt"/>
          <a:ea typeface="+mn-ea"/>
          <a:cs typeface="+mn-cs"/>
        </a:defRPr>
      </a:lvl8pPr>
      <a:lvl9pPr marL="2116653"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baseline="0">
          <a:solidFill>
            <a:schemeClr val="tx1"/>
          </a:solidFill>
          <a:latin typeface="+mn-lt"/>
          <a:ea typeface="+mn-ea"/>
          <a:cs typeface="+mn-cs"/>
        </a:defRPr>
      </a:lvl9pPr>
    </p:bodyStyle>
    <p:otherStyle>
      <a:defPPr>
        <a:defRPr lang="en-US"/>
      </a:defPPr>
      <a:lvl1pPr marL="0" algn="l" defTabSz="1058327" rtl="0" eaLnBrk="1" latinLnBrk="0" hangingPunct="1">
        <a:defRPr sz="2083" kern="1200">
          <a:solidFill>
            <a:schemeClr val="tx1"/>
          </a:solidFill>
          <a:latin typeface="+mn-lt"/>
          <a:ea typeface="+mn-ea"/>
          <a:cs typeface="+mn-cs"/>
        </a:defRPr>
      </a:lvl1pPr>
      <a:lvl2pPr marL="529163" algn="l" defTabSz="1058327" rtl="0" eaLnBrk="1" latinLnBrk="0" hangingPunct="1">
        <a:defRPr sz="2083" kern="1200">
          <a:solidFill>
            <a:schemeClr val="tx1"/>
          </a:solidFill>
          <a:latin typeface="+mn-lt"/>
          <a:ea typeface="+mn-ea"/>
          <a:cs typeface="+mn-cs"/>
        </a:defRPr>
      </a:lvl2pPr>
      <a:lvl3pPr marL="1058327" algn="l" defTabSz="1058327" rtl="0" eaLnBrk="1" latinLnBrk="0" hangingPunct="1">
        <a:defRPr sz="2083" kern="1200">
          <a:solidFill>
            <a:schemeClr val="tx1"/>
          </a:solidFill>
          <a:latin typeface="+mn-lt"/>
          <a:ea typeface="+mn-ea"/>
          <a:cs typeface="+mn-cs"/>
        </a:defRPr>
      </a:lvl3pPr>
      <a:lvl4pPr marL="1587490" algn="l" defTabSz="1058327" rtl="0" eaLnBrk="1" latinLnBrk="0" hangingPunct="1">
        <a:defRPr sz="2083" kern="1200">
          <a:solidFill>
            <a:schemeClr val="tx1"/>
          </a:solidFill>
          <a:latin typeface="+mn-lt"/>
          <a:ea typeface="+mn-ea"/>
          <a:cs typeface="+mn-cs"/>
        </a:defRPr>
      </a:lvl4pPr>
      <a:lvl5pPr marL="2116653" algn="l" defTabSz="1058327" rtl="0" eaLnBrk="1" latinLnBrk="0" hangingPunct="1">
        <a:defRPr sz="2083" kern="1200">
          <a:solidFill>
            <a:schemeClr val="tx1"/>
          </a:solidFill>
          <a:latin typeface="+mn-lt"/>
          <a:ea typeface="+mn-ea"/>
          <a:cs typeface="+mn-cs"/>
        </a:defRPr>
      </a:lvl5pPr>
      <a:lvl6pPr marL="2645816" algn="l" defTabSz="1058327" rtl="0" eaLnBrk="1" latinLnBrk="0" hangingPunct="1">
        <a:defRPr sz="2083" kern="1200">
          <a:solidFill>
            <a:schemeClr val="tx1"/>
          </a:solidFill>
          <a:latin typeface="+mn-lt"/>
          <a:ea typeface="+mn-ea"/>
          <a:cs typeface="+mn-cs"/>
        </a:defRPr>
      </a:lvl6pPr>
      <a:lvl7pPr marL="3174980" algn="l" defTabSz="1058327" rtl="0" eaLnBrk="1" latinLnBrk="0" hangingPunct="1">
        <a:defRPr sz="2083" kern="1200">
          <a:solidFill>
            <a:schemeClr val="tx1"/>
          </a:solidFill>
          <a:latin typeface="+mn-lt"/>
          <a:ea typeface="+mn-ea"/>
          <a:cs typeface="+mn-cs"/>
        </a:defRPr>
      </a:lvl7pPr>
      <a:lvl8pPr marL="3704143" algn="l" defTabSz="1058327" rtl="0" eaLnBrk="1" latinLnBrk="0" hangingPunct="1">
        <a:defRPr sz="2083" kern="1200">
          <a:solidFill>
            <a:schemeClr val="tx1"/>
          </a:solidFill>
          <a:latin typeface="+mn-lt"/>
          <a:ea typeface="+mn-ea"/>
          <a:cs typeface="+mn-cs"/>
        </a:defRPr>
      </a:lvl8pPr>
      <a:lvl9pPr marL="4233306" algn="l" defTabSz="1058327" rtl="0" eaLnBrk="1" latinLnBrk="0" hangingPunct="1">
        <a:defRPr sz="20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2.png"/><Relationship Id="rId18" Type="http://schemas.openxmlformats.org/officeDocument/2006/relationships/customXml" Target="../ink/ink9.xml"/><Relationship Id="rId3" Type="http://schemas.openxmlformats.org/officeDocument/2006/relationships/image" Target="../media/image7.png"/><Relationship Id="rId21" Type="http://schemas.openxmlformats.org/officeDocument/2006/relationships/image" Target="../media/image16.png"/><Relationship Id="rId7" Type="http://schemas.openxmlformats.org/officeDocument/2006/relationships/image" Target="../media/image9.png"/><Relationship Id="rId12" Type="http://schemas.openxmlformats.org/officeDocument/2006/relationships/customXml" Target="../ink/ink6.xml"/><Relationship Id="rId17" Type="http://schemas.openxmlformats.org/officeDocument/2006/relationships/image" Target="../media/image14.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customXml" Target="../ink/ink5.xml"/><Relationship Id="rId19" Type="http://schemas.openxmlformats.org/officeDocument/2006/relationships/image" Target="../media/image15.png"/><Relationship Id="rId4" Type="http://schemas.openxmlformats.org/officeDocument/2006/relationships/customXml" Target="../ink/ink2.xml"/><Relationship Id="rId9" Type="http://schemas.openxmlformats.org/officeDocument/2006/relationships/image" Target="../media/image10.png"/><Relationship Id="rId14" Type="http://schemas.openxmlformats.org/officeDocument/2006/relationships/customXml" Target="../ink/ink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530.png"/><Relationship Id="rId18" Type="http://schemas.openxmlformats.org/officeDocument/2006/relationships/customXml" Target="../ink/ink19.xml"/><Relationship Id="rId3" Type="http://schemas.openxmlformats.org/officeDocument/2006/relationships/image" Target="../media/image480.png"/><Relationship Id="rId21" Type="http://schemas.openxmlformats.org/officeDocument/2006/relationships/image" Target="../media/image570.png"/><Relationship Id="rId7" Type="http://schemas.openxmlformats.org/officeDocument/2006/relationships/image" Target="../media/image500.png"/><Relationship Id="rId12" Type="http://schemas.openxmlformats.org/officeDocument/2006/relationships/customXml" Target="../ink/ink16.xml"/><Relationship Id="rId17" Type="http://schemas.openxmlformats.org/officeDocument/2006/relationships/image" Target="../media/image550.png"/><Relationship Id="rId2" Type="http://schemas.openxmlformats.org/officeDocument/2006/relationships/customXml" Target="../ink/ink11.xml"/><Relationship Id="rId16" Type="http://schemas.openxmlformats.org/officeDocument/2006/relationships/customXml" Target="../ink/ink18.xml"/><Relationship Id="rId20"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520.png"/><Relationship Id="rId5" Type="http://schemas.openxmlformats.org/officeDocument/2006/relationships/image" Target="../media/image490.png"/><Relationship Id="rId15" Type="http://schemas.openxmlformats.org/officeDocument/2006/relationships/image" Target="../media/image540.png"/><Relationship Id="rId10" Type="http://schemas.openxmlformats.org/officeDocument/2006/relationships/customXml" Target="../ink/ink15.xml"/><Relationship Id="rId19" Type="http://schemas.openxmlformats.org/officeDocument/2006/relationships/image" Target="../media/image560.png"/><Relationship Id="rId4" Type="http://schemas.openxmlformats.org/officeDocument/2006/relationships/customXml" Target="../ink/ink12.xml"/><Relationship Id="rId9" Type="http://schemas.openxmlformats.org/officeDocument/2006/relationships/image" Target="../media/image510.png"/><Relationship Id="rId14" Type="http://schemas.openxmlformats.org/officeDocument/2006/relationships/customXml" Target="../ink/ink17.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customXml" Target="../ink/ink21.xml"/><Relationship Id="rId7" Type="http://schemas.openxmlformats.org/officeDocument/2006/relationships/customXml" Target="../ink/ink23.xm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customXml" Target="../ink/ink22.xml"/><Relationship Id="rId4" Type="http://schemas.openxmlformats.org/officeDocument/2006/relationships/image" Target="../media/image600.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enomebiology.biomedcentral.com/articles/10.1186/s13059-021-02515-8#article-info" TargetMode="Externa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D4BF-ED5B-E182-3094-2E1861AFD6D5}"/>
              </a:ext>
            </a:extLst>
          </p:cNvPr>
          <p:cNvSpPr>
            <a:spLocks noGrp="1"/>
          </p:cNvSpPr>
          <p:nvPr>
            <p:ph type="ctrTitle"/>
          </p:nvPr>
        </p:nvSpPr>
        <p:spPr>
          <a:xfrm>
            <a:off x="1600200" y="1805312"/>
            <a:ext cx="8991600" cy="2960998"/>
          </a:xfrm>
        </p:spPr>
        <p:txBody>
          <a:bodyPr>
            <a:normAutofit/>
          </a:bodyPr>
          <a:lstStyle/>
          <a:p>
            <a:r>
              <a:rPr lang="en-IT" dirty="0">
                <a:latin typeface="Segoe UI Symbol" panose="020B0502040204020203" pitchFamily="34" charset="0"/>
                <a:ea typeface="Segoe UI Symbol" panose="020B0502040204020203" pitchFamily="34" charset="0"/>
              </a:rPr>
              <a:t>Characterization of alternative splicing and transcriptional regulation in CRIS classes</a:t>
            </a:r>
          </a:p>
        </p:txBody>
      </p:sp>
      <p:sp>
        <p:nvSpPr>
          <p:cNvPr id="3" name="Subtitle 2">
            <a:extLst>
              <a:ext uri="{FF2B5EF4-FFF2-40B4-BE49-F238E27FC236}">
                <a16:creationId xmlns:a16="http://schemas.microsoft.com/office/drawing/2014/main" id="{A24550BF-679A-9A68-114A-25F090091BD5}"/>
              </a:ext>
            </a:extLst>
          </p:cNvPr>
          <p:cNvSpPr>
            <a:spLocks noGrp="1"/>
          </p:cNvSpPr>
          <p:nvPr>
            <p:ph type="subTitle" idx="1"/>
          </p:nvPr>
        </p:nvSpPr>
        <p:spPr/>
        <p:txBody>
          <a:bodyPr/>
          <a:lstStyle/>
          <a:p>
            <a:r>
              <a:rPr lang="en-IT" dirty="0"/>
              <a:t>Benetti Cinzia</a:t>
            </a:r>
          </a:p>
        </p:txBody>
      </p:sp>
    </p:spTree>
    <p:extLst>
      <p:ext uri="{BB962C8B-B14F-4D97-AF65-F5344CB8AC3E}">
        <p14:creationId xmlns:p14="http://schemas.microsoft.com/office/powerpoint/2010/main" val="3608608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AF64-7944-5753-6A2D-A20D7C34E965}"/>
              </a:ext>
            </a:extLst>
          </p:cNvPr>
          <p:cNvSpPr>
            <a:spLocks noGrp="1"/>
          </p:cNvSpPr>
          <p:nvPr>
            <p:ph type="title"/>
          </p:nvPr>
        </p:nvSpPr>
        <p:spPr>
          <a:xfrm>
            <a:off x="2141394" y="237768"/>
            <a:ext cx="7917007" cy="451001"/>
          </a:xfrm>
        </p:spPr>
        <p:txBody>
          <a:bodyPr>
            <a:normAutofit fontScale="90000"/>
          </a:bodyPr>
          <a:lstStyle/>
          <a:p>
            <a:r>
              <a:rPr lang="en-GB" dirty="0"/>
              <a:t>D</a:t>
            </a:r>
            <a:r>
              <a:rPr lang="en-IT" dirty="0"/>
              <a:t>efinition and relative meaning</a:t>
            </a:r>
          </a:p>
        </p:txBody>
      </p:sp>
      <p:sp>
        <p:nvSpPr>
          <p:cNvPr id="3" name="Content Placeholder 2">
            <a:extLst>
              <a:ext uri="{FF2B5EF4-FFF2-40B4-BE49-F238E27FC236}">
                <a16:creationId xmlns:a16="http://schemas.microsoft.com/office/drawing/2014/main" id="{2847153C-FC2C-A160-3B6C-F0EC2F24BBB7}"/>
              </a:ext>
            </a:extLst>
          </p:cNvPr>
          <p:cNvSpPr>
            <a:spLocks noGrp="1"/>
          </p:cNvSpPr>
          <p:nvPr>
            <p:ph idx="1"/>
          </p:nvPr>
        </p:nvSpPr>
        <p:spPr>
          <a:xfrm>
            <a:off x="1246909" y="4109474"/>
            <a:ext cx="7917007" cy="3590258"/>
          </a:xfrm>
        </p:spPr>
        <p:txBody>
          <a:bodyPr/>
          <a:lstStyle/>
          <a:p>
            <a:r>
              <a:rPr lang="en-IT" dirty="0"/>
              <a:t>Total transcripts</a:t>
            </a:r>
          </a:p>
          <a:p>
            <a:pPr lvl="1"/>
            <a:r>
              <a:rPr lang="en-IT" dirty="0"/>
              <a:t>Annotated transcripts</a:t>
            </a:r>
          </a:p>
          <a:p>
            <a:pPr lvl="3"/>
            <a:r>
              <a:rPr lang="en-GB" dirty="0"/>
              <a:t>Protein coding transcripts</a:t>
            </a:r>
          </a:p>
          <a:p>
            <a:pPr lvl="3"/>
            <a:r>
              <a:rPr lang="en-GB" dirty="0"/>
              <a:t>A</a:t>
            </a:r>
            <a:r>
              <a:rPr lang="en-IT" dirty="0"/>
              <a:t>nnotated intron retention events</a:t>
            </a:r>
          </a:p>
          <a:p>
            <a:pPr lvl="3"/>
            <a:r>
              <a:rPr lang="en-IT" dirty="0"/>
              <a:t>Other events</a:t>
            </a:r>
          </a:p>
          <a:p>
            <a:pPr lvl="3"/>
            <a:r>
              <a:rPr lang="en-IT" dirty="0"/>
              <a:t>Annotated unassigned</a:t>
            </a:r>
          </a:p>
        </p:txBody>
      </p:sp>
      <p:sp>
        <p:nvSpPr>
          <p:cNvPr id="4" name="Rectangle 3">
            <a:extLst>
              <a:ext uri="{FF2B5EF4-FFF2-40B4-BE49-F238E27FC236}">
                <a16:creationId xmlns:a16="http://schemas.microsoft.com/office/drawing/2014/main" id="{C73D86DC-D838-A20B-2A19-1C95D38414A8}"/>
              </a:ext>
            </a:extLst>
          </p:cNvPr>
          <p:cNvSpPr/>
          <p:nvPr/>
        </p:nvSpPr>
        <p:spPr>
          <a:xfrm>
            <a:off x="3456709" y="1178768"/>
            <a:ext cx="5824451" cy="2664244"/>
          </a:xfrm>
          <a:prstGeom prst="rect">
            <a:avLst/>
          </a:prstGeom>
          <a:noFill/>
          <a:ln w="76200">
            <a:solidFill>
              <a:srgbClr val="FFB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DCC6EA2-7199-8DA0-940F-4863BE889476}"/>
                  </a:ext>
                </a:extLst>
              </p14:cNvPr>
              <p14:cNvContentPartPr/>
              <p14:nvPr/>
            </p14:nvContentPartPr>
            <p14:xfrm>
              <a:off x="1660150" y="4285932"/>
              <a:ext cx="1605240" cy="38160"/>
            </p14:xfrm>
          </p:contentPart>
        </mc:Choice>
        <mc:Fallback xmlns="">
          <p:pic>
            <p:nvPicPr>
              <p:cNvPr id="5" name="Ink 4">
                <a:extLst>
                  <a:ext uri="{FF2B5EF4-FFF2-40B4-BE49-F238E27FC236}">
                    <a16:creationId xmlns:a16="http://schemas.microsoft.com/office/drawing/2014/main" id="{EDCC6EA2-7199-8DA0-940F-4863BE889476}"/>
                  </a:ext>
                </a:extLst>
              </p:cNvPr>
              <p:cNvPicPr/>
              <p:nvPr/>
            </p:nvPicPr>
            <p:blipFill>
              <a:blip r:embed="rId3"/>
              <a:stretch>
                <a:fillRect/>
              </a:stretch>
            </p:blipFill>
            <p:spPr>
              <a:xfrm>
                <a:off x="1606510" y="4178292"/>
                <a:ext cx="1712880" cy="253800"/>
              </a:xfrm>
              <a:prstGeom prst="rect">
                <a:avLst/>
              </a:prstGeom>
            </p:spPr>
          </p:pic>
        </mc:Fallback>
      </mc:AlternateContent>
      <p:sp>
        <p:nvSpPr>
          <p:cNvPr id="6" name="Rectangle 5">
            <a:extLst>
              <a:ext uri="{FF2B5EF4-FFF2-40B4-BE49-F238E27FC236}">
                <a16:creationId xmlns:a16="http://schemas.microsoft.com/office/drawing/2014/main" id="{4D22F26D-A4C8-287E-0C58-12A4A92EBFED}"/>
              </a:ext>
            </a:extLst>
          </p:cNvPr>
          <p:cNvSpPr/>
          <p:nvPr/>
        </p:nvSpPr>
        <p:spPr>
          <a:xfrm>
            <a:off x="3495076" y="1194008"/>
            <a:ext cx="2912192" cy="262861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9C6A005-65A6-1524-7455-E9257A68E0CD}"/>
                  </a:ext>
                </a:extLst>
              </p14:cNvPr>
              <p14:cNvContentPartPr/>
              <p14:nvPr/>
            </p14:nvContentPartPr>
            <p14:xfrm>
              <a:off x="1928981" y="4758432"/>
              <a:ext cx="2087280" cy="69840"/>
            </p14:xfrm>
          </p:contentPart>
        </mc:Choice>
        <mc:Fallback xmlns="">
          <p:pic>
            <p:nvPicPr>
              <p:cNvPr id="7" name="Ink 6">
                <a:extLst>
                  <a:ext uri="{FF2B5EF4-FFF2-40B4-BE49-F238E27FC236}">
                    <a16:creationId xmlns:a16="http://schemas.microsoft.com/office/drawing/2014/main" id="{19C6A005-65A6-1524-7455-E9257A68E0CD}"/>
                  </a:ext>
                </a:extLst>
              </p:cNvPr>
              <p:cNvPicPr/>
              <p:nvPr/>
            </p:nvPicPr>
            <p:blipFill>
              <a:blip r:embed="rId5"/>
              <a:stretch>
                <a:fillRect/>
              </a:stretch>
            </p:blipFill>
            <p:spPr>
              <a:xfrm>
                <a:off x="1874981" y="4650432"/>
                <a:ext cx="2194920" cy="285480"/>
              </a:xfrm>
              <a:prstGeom prst="rect">
                <a:avLst/>
              </a:prstGeom>
            </p:spPr>
          </p:pic>
        </mc:Fallback>
      </mc:AlternateContent>
      <p:sp>
        <p:nvSpPr>
          <p:cNvPr id="9" name="Rectangle 8">
            <a:extLst>
              <a:ext uri="{FF2B5EF4-FFF2-40B4-BE49-F238E27FC236}">
                <a16:creationId xmlns:a16="http://schemas.microsoft.com/office/drawing/2014/main" id="{FC6DECC6-9F15-E908-ECF4-187A6DB6FFEC}"/>
              </a:ext>
            </a:extLst>
          </p:cNvPr>
          <p:cNvSpPr/>
          <p:nvPr/>
        </p:nvSpPr>
        <p:spPr>
          <a:xfrm>
            <a:off x="3591560" y="1274826"/>
            <a:ext cx="1475740" cy="15951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ectangle 9">
            <a:extLst>
              <a:ext uri="{FF2B5EF4-FFF2-40B4-BE49-F238E27FC236}">
                <a16:creationId xmlns:a16="http://schemas.microsoft.com/office/drawing/2014/main" id="{1036086A-2FD3-0C8A-5581-C2C14C531F62}"/>
              </a:ext>
            </a:extLst>
          </p:cNvPr>
          <p:cNvSpPr/>
          <p:nvPr/>
        </p:nvSpPr>
        <p:spPr>
          <a:xfrm>
            <a:off x="3591560" y="2950764"/>
            <a:ext cx="1475740" cy="78786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Rectangle 10">
            <a:extLst>
              <a:ext uri="{FF2B5EF4-FFF2-40B4-BE49-F238E27FC236}">
                <a16:creationId xmlns:a16="http://schemas.microsoft.com/office/drawing/2014/main" id="{E350AD6F-6B26-1841-ACA9-DBDB2EF7A77D}"/>
              </a:ext>
            </a:extLst>
          </p:cNvPr>
          <p:cNvSpPr/>
          <p:nvPr/>
        </p:nvSpPr>
        <p:spPr>
          <a:xfrm>
            <a:off x="5156200" y="1274826"/>
            <a:ext cx="924560" cy="24638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F5FF5D83-EA43-DF37-0116-A67FD6332839}"/>
                  </a:ext>
                </a:extLst>
              </p14:cNvPr>
              <p14:cNvContentPartPr/>
              <p14:nvPr/>
            </p14:nvContentPartPr>
            <p14:xfrm>
              <a:off x="2468970" y="5204040"/>
              <a:ext cx="2370960" cy="45720"/>
            </p14:xfrm>
          </p:contentPart>
        </mc:Choice>
        <mc:Fallback xmlns="">
          <p:pic>
            <p:nvPicPr>
              <p:cNvPr id="12" name="Ink 11">
                <a:extLst>
                  <a:ext uri="{FF2B5EF4-FFF2-40B4-BE49-F238E27FC236}">
                    <a16:creationId xmlns:a16="http://schemas.microsoft.com/office/drawing/2014/main" id="{F5FF5D83-EA43-DF37-0116-A67FD6332839}"/>
                  </a:ext>
                </a:extLst>
              </p:cNvPr>
              <p:cNvPicPr/>
              <p:nvPr/>
            </p:nvPicPr>
            <p:blipFill>
              <a:blip r:embed="rId7"/>
              <a:stretch>
                <a:fillRect/>
              </a:stretch>
            </p:blipFill>
            <p:spPr>
              <a:xfrm>
                <a:off x="2415330" y="5096040"/>
                <a:ext cx="24786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94F75378-0ACE-9DED-D34B-D9711450CA7D}"/>
                  </a:ext>
                </a:extLst>
              </p14:cNvPr>
              <p14:cNvContentPartPr/>
              <p14:nvPr/>
            </p14:nvContentPartPr>
            <p14:xfrm>
              <a:off x="2462770" y="6542192"/>
              <a:ext cx="1903673" cy="45719"/>
            </p14:xfrm>
          </p:contentPart>
        </mc:Choice>
        <mc:Fallback xmlns="">
          <p:pic>
            <p:nvPicPr>
              <p:cNvPr id="14" name="Ink 13">
                <a:extLst>
                  <a:ext uri="{FF2B5EF4-FFF2-40B4-BE49-F238E27FC236}">
                    <a16:creationId xmlns:a16="http://schemas.microsoft.com/office/drawing/2014/main" id="{94F75378-0ACE-9DED-D34B-D9711450CA7D}"/>
                  </a:ext>
                </a:extLst>
              </p:cNvPr>
              <p:cNvPicPr/>
              <p:nvPr/>
            </p:nvPicPr>
            <p:blipFill>
              <a:blip r:embed="rId9"/>
              <a:stretch>
                <a:fillRect/>
              </a:stretch>
            </p:blipFill>
            <p:spPr>
              <a:xfrm>
                <a:off x="2408770" y="6433337"/>
                <a:ext cx="2011313" cy="263066"/>
              </a:xfrm>
              <a:prstGeom prst="rect">
                <a:avLst/>
              </a:prstGeom>
            </p:spPr>
          </p:pic>
        </mc:Fallback>
      </mc:AlternateContent>
      <p:sp>
        <p:nvSpPr>
          <p:cNvPr id="15" name="Rectangle 14">
            <a:extLst>
              <a:ext uri="{FF2B5EF4-FFF2-40B4-BE49-F238E27FC236}">
                <a16:creationId xmlns:a16="http://schemas.microsoft.com/office/drawing/2014/main" id="{7DA5A310-E8EC-B3FF-EEDE-65B50A6EC57B}"/>
              </a:ext>
            </a:extLst>
          </p:cNvPr>
          <p:cNvSpPr/>
          <p:nvPr/>
        </p:nvSpPr>
        <p:spPr>
          <a:xfrm>
            <a:off x="6409509" y="1202717"/>
            <a:ext cx="2832860" cy="2619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Content Placeholder 2">
            <a:extLst>
              <a:ext uri="{FF2B5EF4-FFF2-40B4-BE49-F238E27FC236}">
                <a16:creationId xmlns:a16="http://schemas.microsoft.com/office/drawing/2014/main" id="{75D5C446-5DB3-7618-4E39-CA952B6E6ABB}"/>
              </a:ext>
            </a:extLst>
          </p:cNvPr>
          <p:cNvSpPr txBox="1">
            <a:spLocks/>
          </p:cNvSpPr>
          <p:nvPr/>
        </p:nvSpPr>
        <p:spPr>
          <a:xfrm>
            <a:off x="6326898" y="4597067"/>
            <a:ext cx="7917007" cy="3590258"/>
          </a:xfrm>
          <a:prstGeom prst="rect">
            <a:avLst/>
          </a:prstGeom>
        </p:spPr>
        <p:txBody>
          <a:bodyPr vert="horz" lIns="91440" tIns="45720" rIns="91440" bIns="45720" rtlCol="0">
            <a:normAutofit/>
          </a:bodyPr>
          <a:lstStyle>
            <a:lvl1pPr marL="264582" indent="-264582" algn="l" defTabSz="1058327" rtl="0" eaLnBrk="1" latinLnBrk="0" hangingPunct="1">
              <a:lnSpc>
                <a:spcPct val="100000"/>
              </a:lnSpc>
              <a:spcBef>
                <a:spcPts val="1157"/>
              </a:spcBef>
              <a:buClr>
                <a:schemeClr val="accent2"/>
              </a:buClr>
              <a:buFont typeface="Arial" panose="020B0604020202020204" pitchFamily="34" charset="0"/>
              <a:buChar char="•"/>
              <a:defRPr sz="2083" kern="1200">
                <a:solidFill>
                  <a:schemeClr val="tx1">
                    <a:lumMod val="85000"/>
                    <a:lumOff val="15000"/>
                  </a:schemeClr>
                </a:solidFill>
                <a:latin typeface="+mn-lt"/>
                <a:ea typeface="+mn-ea"/>
                <a:cs typeface="+mn-cs"/>
              </a:defRPr>
            </a:lvl1pPr>
            <a:lvl2pPr marL="529163"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2pPr>
            <a:lvl3pPr marL="793745"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3pPr>
            <a:lvl4pPr marL="1058327"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4pPr>
            <a:lvl5pPr marL="1322908"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5pPr>
            <a:lvl6pPr marL="1521344"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solidFill>
                <a:latin typeface="+mn-lt"/>
                <a:ea typeface="+mn-ea"/>
                <a:cs typeface="+mn-cs"/>
              </a:defRPr>
            </a:lvl6pPr>
            <a:lvl7pPr marL="1719781"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solidFill>
                <a:latin typeface="+mn-lt"/>
                <a:ea typeface="+mn-ea"/>
                <a:cs typeface="+mn-cs"/>
              </a:defRPr>
            </a:lvl7pPr>
            <a:lvl8pPr marL="1918217"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baseline="0">
                <a:solidFill>
                  <a:schemeClr val="tx1"/>
                </a:solidFill>
                <a:latin typeface="+mn-lt"/>
                <a:ea typeface="+mn-ea"/>
                <a:cs typeface="+mn-cs"/>
              </a:defRPr>
            </a:lvl8pPr>
            <a:lvl9pPr marL="2116653"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baseline="0">
                <a:solidFill>
                  <a:schemeClr val="tx1"/>
                </a:solidFill>
                <a:latin typeface="+mn-lt"/>
                <a:ea typeface="+mn-ea"/>
                <a:cs typeface="+mn-cs"/>
              </a:defRPr>
            </a:lvl9pPr>
          </a:lstStyle>
          <a:p>
            <a:pPr lvl="1"/>
            <a:r>
              <a:rPr lang="en-IT" dirty="0"/>
              <a:t>Not anotated transcripts</a:t>
            </a:r>
          </a:p>
          <a:p>
            <a:pPr lvl="3"/>
            <a:r>
              <a:rPr lang="en-GB" dirty="0"/>
              <a:t>Not annotated assigned</a:t>
            </a:r>
          </a:p>
          <a:p>
            <a:pPr lvl="4"/>
            <a:r>
              <a:rPr lang="en-GB" dirty="0"/>
              <a:t>Not annotated assigned intron retention</a:t>
            </a:r>
          </a:p>
          <a:p>
            <a:pPr lvl="3"/>
            <a:r>
              <a:rPr lang="it-IT" dirty="0"/>
              <a:t>Not </a:t>
            </a:r>
            <a:r>
              <a:rPr lang="it-IT" dirty="0" err="1"/>
              <a:t>annotated</a:t>
            </a:r>
            <a:r>
              <a:rPr lang="it-IT" dirty="0"/>
              <a:t> </a:t>
            </a:r>
            <a:r>
              <a:rPr lang="it-IT" dirty="0" err="1"/>
              <a:t>unassigned</a:t>
            </a:r>
            <a:endParaRPr lang="en-IT" dirty="0"/>
          </a:p>
        </p:txBody>
      </p:sp>
      <p:sp>
        <p:nvSpPr>
          <p:cNvPr id="17" name="Rectangle 16">
            <a:extLst>
              <a:ext uri="{FF2B5EF4-FFF2-40B4-BE49-F238E27FC236}">
                <a16:creationId xmlns:a16="http://schemas.microsoft.com/office/drawing/2014/main" id="{5E760870-BAE4-54A4-7E79-AA2BB9868778}"/>
              </a:ext>
            </a:extLst>
          </p:cNvPr>
          <p:cNvSpPr/>
          <p:nvPr/>
        </p:nvSpPr>
        <p:spPr>
          <a:xfrm>
            <a:off x="6168912" y="1274826"/>
            <a:ext cx="157986" cy="2463800"/>
          </a:xfrm>
          <a:prstGeom prst="rect">
            <a:avLst/>
          </a:prstGeom>
          <a:solidFill>
            <a:srgbClr val="D48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9" name="Rectangle 18">
            <a:extLst>
              <a:ext uri="{FF2B5EF4-FFF2-40B4-BE49-F238E27FC236}">
                <a16:creationId xmlns:a16="http://schemas.microsoft.com/office/drawing/2014/main" id="{6ED48358-EFC9-991A-4794-7F36E926762E}"/>
              </a:ext>
            </a:extLst>
          </p:cNvPr>
          <p:cNvSpPr/>
          <p:nvPr/>
        </p:nvSpPr>
        <p:spPr>
          <a:xfrm>
            <a:off x="6520543" y="1274826"/>
            <a:ext cx="1698171" cy="2463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0" name="Rectangle 19">
            <a:extLst>
              <a:ext uri="{FF2B5EF4-FFF2-40B4-BE49-F238E27FC236}">
                <a16:creationId xmlns:a16="http://schemas.microsoft.com/office/drawing/2014/main" id="{5720E3CA-A832-481D-9C8F-307E53A14074}"/>
              </a:ext>
            </a:extLst>
          </p:cNvPr>
          <p:cNvSpPr/>
          <p:nvPr/>
        </p:nvSpPr>
        <p:spPr>
          <a:xfrm>
            <a:off x="8305800" y="1274826"/>
            <a:ext cx="849086" cy="2463800"/>
          </a:xfrm>
          <a:prstGeom prst="rect">
            <a:avLst/>
          </a:prstGeom>
          <a:solidFill>
            <a:srgbClr val="D5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1" name="Rectangle 20">
            <a:extLst>
              <a:ext uri="{FF2B5EF4-FFF2-40B4-BE49-F238E27FC236}">
                <a16:creationId xmlns:a16="http://schemas.microsoft.com/office/drawing/2014/main" id="{7A3D981C-5407-2635-4E41-08D2CE879098}"/>
              </a:ext>
            </a:extLst>
          </p:cNvPr>
          <p:cNvSpPr/>
          <p:nvPr/>
        </p:nvSpPr>
        <p:spPr>
          <a:xfrm>
            <a:off x="6607629" y="2950764"/>
            <a:ext cx="1513114" cy="678279"/>
          </a:xfrm>
          <a:prstGeom prst="rect">
            <a:avLst/>
          </a:prstGeom>
          <a:solidFill>
            <a:srgbClr val="E3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FA444DED-508A-3656-E321-36F39980596D}"/>
                  </a:ext>
                </a:extLst>
              </p14:cNvPr>
              <p14:cNvContentPartPr/>
              <p14:nvPr/>
            </p14:nvContentPartPr>
            <p14:xfrm>
              <a:off x="2420640" y="5585136"/>
              <a:ext cx="3262320" cy="114120"/>
            </p14:xfrm>
          </p:contentPart>
        </mc:Choice>
        <mc:Fallback xmlns="">
          <p:pic>
            <p:nvPicPr>
              <p:cNvPr id="22" name="Ink 21">
                <a:extLst>
                  <a:ext uri="{FF2B5EF4-FFF2-40B4-BE49-F238E27FC236}">
                    <a16:creationId xmlns:a16="http://schemas.microsoft.com/office/drawing/2014/main" id="{FA444DED-508A-3656-E321-36F39980596D}"/>
                  </a:ext>
                </a:extLst>
              </p:cNvPr>
              <p:cNvPicPr/>
              <p:nvPr/>
            </p:nvPicPr>
            <p:blipFill>
              <a:blip r:embed="rId11"/>
              <a:stretch>
                <a:fillRect/>
              </a:stretch>
            </p:blipFill>
            <p:spPr>
              <a:xfrm>
                <a:off x="2367000" y="5477136"/>
                <a:ext cx="336996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90FA3138-8C78-69E8-7694-BFC9092A74F9}"/>
                  </a:ext>
                </a:extLst>
              </p14:cNvPr>
              <p14:cNvContentPartPr/>
              <p14:nvPr/>
            </p14:nvContentPartPr>
            <p14:xfrm>
              <a:off x="2446560" y="6041256"/>
              <a:ext cx="1233360" cy="56160"/>
            </p14:xfrm>
          </p:contentPart>
        </mc:Choice>
        <mc:Fallback xmlns="">
          <p:pic>
            <p:nvPicPr>
              <p:cNvPr id="23" name="Ink 22">
                <a:extLst>
                  <a:ext uri="{FF2B5EF4-FFF2-40B4-BE49-F238E27FC236}">
                    <a16:creationId xmlns:a16="http://schemas.microsoft.com/office/drawing/2014/main" id="{90FA3138-8C78-69E8-7694-BFC9092A74F9}"/>
                  </a:ext>
                </a:extLst>
              </p:cNvPr>
              <p:cNvPicPr/>
              <p:nvPr/>
            </p:nvPicPr>
            <p:blipFill>
              <a:blip r:embed="rId13"/>
              <a:stretch>
                <a:fillRect/>
              </a:stretch>
            </p:blipFill>
            <p:spPr>
              <a:xfrm>
                <a:off x="2392560" y="5933616"/>
                <a:ext cx="13410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34718928-0ED9-94E9-122D-3951B0C52524}"/>
                  </a:ext>
                </a:extLst>
              </p14:cNvPr>
              <p14:cNvContentPartPr/>
              <p14:nvPr/>
            </p14:nvContentPartPr>
            <p14:xfrm>
              <a:off x="7483040" y="5212893"/>
              <a:ext cx="2325600" cy="65160"/>
            </p14:xfrm>
          </p:contentPart>
        </mc:Choice>
        <mc:Fallback xmlns="">
          <p:pic>
            <p:nvPicPr>
              <p:cNvPr id="26" name="Ink 25">
                <a:extLst>
                  <a:ext uri="{FF2B5EF4-FFF2-40B4-BE49-F238E27FC236}">
                    <a16:creationId xmlns:a16="http://schemas.microsoft.com/office/drawing/2014/main" id="{34718928-0ED9-94E9-122D-3951B0C52524}"/>
                  </a:ext>
                </a:extLst>
              </p:cNvPr>
              <p:cNvPicPr/>
              <p:nvPr/>
            </p:nvPicPr>
            <p:blipFill>
              <a:blip r:embed="rId15"/>
              <a:stretch>
                <a:fillRect/>
              </a:stretch>
            </p:blipFill>
            <p:spPr>
              <a:xfrm>
                <a:off x="7429040" y="5104893"/>
                <a:ext cx="24332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1DEE7DF1-BD4D-ED9D-011C-23654685CFED}"/>
                  </a:ext>
                </a:extLst>
              </p14:cNvPr>
              <p14:cNvContentPartPr/>
              <p14:nvPr/>
            </p14:nvContentPartPr>
            <p14:xfrm>
              <a:off x="7734696" y="5593246"/>
              <a:ext cx="3672720" cy="79200"/>
            </p14:xfrm>
          </p:contentPart>
        </mc:Choice>
        <mc:Fallback xmlns="">
          <p:pic>
            <p:nvPicPr>
              <p:cNvPr id="27" name="Ink 26">
                <a:extLst>
                  <a:ext uri="{FF2B5EF4-FFF2-40B4-BE49-F238E27FC236}">
                    <a16:creationId xmlns:a16="http://schemas.microsoft.com/office/drawing/2014/main" id="{1DEE7DF1-BD4D-ED9D-011C-23654685CFED}"/>
                  </a:ext>
                </a:extLst>
              </p:cNvPr>
              <p:cNvPicPr/>
              <p:nvPr/>
            </p:nvPicPr>
            <p:blipFill>
              <a:blip r:embed="rId17"/>
              <a:stretch>
                <a:fillRect/>
              </a:stretch>
            </p:blipFill>
            <p:spPr>
              <a:xfrm>
                <a:off x="7680696" y="5485606"/>
                <a:ext cx="37803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0F9709B1-DA5B-D4B1-6230-5EF8ABB502CF}"/>
                  </a:ext>
                </a:extLst>
              </p14:cNvPr>
              <p14:cNvContentPartPr/>
              <p14:nvPr/>
            </p14:nvContentPartPr>
            <p14:xfrm>
              <a:off x="6972932" y="4762633"/>
              <a:ext cx="2354760" cy="39960"/>
            </p14:xfrm>
          </p:contentPart>
        </mc:Choice>
        <mc:Fallback xmlns="">
          <p:pic>
            <p:nvPicPr>
              <p:cNvPr id="28" name="Ink 27">
                <a:extLst>
                  <a:ext uri="{FF2B5EF4-FFF2-40B4-BE49-F238E27FC236}">
                    <a16:creationId xmlns:a16="http://schemas.microsoft.com/office/drawing/2014/main" id="{0F9709B1-DA5B-D4B1-6230-5EF8ABB502CF}"/>
                  </a:ext>
                </a:extLst>
              </p:cNvPr>
              <p:cNvPicPr/>
              <p:nvPr/>
            </p:nvPicPr>
            <p:blipFill>
              <a:blip r:embed="rId19"/>
              <a:stretch>
                <a:fillRect/>
              </a:stretch>
            </p:blipFill>
            <p:spPr>
              <a:xfrm>
                <a:off x="6918932" y="4654993"/>
                <a:ext cx="2462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D815D9DF-1609-0198-41D9-E04931B5B27B}"/>
                  </a:ext>
                </a:extLst>
              </p14:cNvPr>
              <p14:cNvContentPartPr/>
              <p14:nvPr/>
            </p14:nvContentPartPr>
            <p14:xfrm>
              <a:off x="7447416" y="6048305"/>
              <a:ext cx="2595960" cy="61200"/>
            </p14:xfrm>
          </p:contentPart>
        </mc:Choice>
        <mc:Fallback xmlns="">
          <p:pic>
            <p:nvPicPr>
              <p:cNvPr id="29" name="Ink 28">
                <a:extLst>
                  <a:ext uri="{FF2B5EF4-FFF2-40B4-BE49-F238E27FC236}">
                    <a16:creationId xmlns:a16="http://schemas.microsoft.com/office/drawing/2014/main" id="{D815D9DF-1609-0198-41D9-E04931B5B27B}"/>
                  </a:ext>
                </a:extLst>
              </p:cNvPr>
              <p:cNvPicPr/>
              <p:nvPr/>
            </p:nvPicPr>
            <p:blipFill>
              <a:blip r:embed="rId21"/>
              <a:stretch>
                <a:fillRect/>
              </a:stretch>
            </p:blipFill>
            <p:spPr>
              <a:xfrm>
                <a:off x="7393416" y="5940305"/>
                <a:ext cx="2703600" cy="276840"/>
              </a:xfrm>
              <a:prstGeom prst="rect">
                <a:avLst/>
              </a:prstGeom>
            </p:spPr>
          </p:pic>
        </mc:Fallback>
      </mc:AlternateContent>
    </p:spTree>
    <p:extLst>
      <p:ext uri="{BB962C8B-B14F-4D97-AF65-F5344CB8AC3E}">
        <p14:creationId xmlns:p14="http://schemas.microsoft.com/office/powerpoint/2010/main" val="3515356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3EE1-40BE-CC95-8354-FE7E022929FE}"/>
              </a:ext>
            </a:extLst>
          </p:cNvPr>
          <p:cNvSpPr>
            <a:spLocks noGrp="1"/>
          </p:cNvSpPr>
          <p:nvPr>
            <p:ph type="title"/>
          </p:nvPr>
        </p:nvSpPr>
        <p:spPr>
          <a:xfrm>
            <a:off x="9263934" y="119346"/>
            <a:ext cx="2733947" cy="369332"/>
          </a:xfrm>
        </p:spPr>
        <p:txBody>
          <a:bodyPr>
            <a:noAutofit/>
          </a:bodyPr>
          <a:lstStyle/>
          <a:p>
            <a:r>
              <a:rPr lang="en-IT" sz="2400" dirty="0"/>
              <a:t>The pipeline</a:t>
            </a:r>
          </a:p>
        </p:txBody>
      </p:sp>
      <p:sp>
        <p:nvSpPr>
          <p:cNvPr id="4" name="Rectangle 3">
            <a:extLst>
              <a:ext uri="{FF2B5EF4-FFF2-40B4-BE49-F238E27FC236}">
                <a16:creationId xmlns:a16="http://schemas.microsoft.com/office/drawing/2014/main" id="{4F252653-96E3-52E2-EA30-67A4F4990068}"/>
              </a:ext>
            </a:extLst>
          </p:cNvPr>
          <p:cNvSpPr/>
          <p:nvPr/>
        </p:nvSpPr>
        <p:spPr>
          <a:xfrm>
            <a:off x="1362936" y="1748128"/>
            <a:ext cx="2390470" cy="199341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Introns selected yb CNN with a IR-ratio</a:t>
            </a:r>
          </a:p>
          <a:p>
            <a:pPr marL="285750" indent="-285750">
              <a:buFontTx/>
              <a:buChar char="-"/>
            </a:pPr>
            <a:r>
              <a:rPr lang="en-IT" dirty="0">
                <a:solidFill>
                  <a:schemeClr val="tx1"/>
                </a:solidFill>
              </a:rPr>
              <a:t>0.05 (default for IRFinder)</a:t>
            </a:r>
          </a:p>
          <a:p>
            <a:pPr marL="285750" indent="-285750">
              <a:buFontTx/>
              <a:buChar char="-"/>
            </a:pPr>
            <a:r>
              <a:rPr lang="en-IT" dirty="0">
                <a:solidFill>
                  <a:schemeClr val="tx1"/>
                </a:solidFill>
              </a:rPr>
              <a:t>0.1</a:t>
            </a:r>
          </a:p>
          <a:p>
            <a:pPr marL="285750" indent="-285750">
              <a:buFontTx/>
              <a:buChar char="-"/>
            </a:pPr>
            <a:r>
              <a:rPr lang="en-IT" dirty="0">
                <a:solidFill>
                  <a:schemeClr val="tx1"/>
                </a:solidFill>
              </a:rPr>
              <a:t>0.2</a:t>
            </a:r>
          </a:p>
          <a:p>
            <a:pPr marL="285750" indent="-285750">
              <a:buFontTx/>
              <a:buChar char="-"/>
            </a:pPr>
            <a:r>
              <a:rPr lang="en-IT" dirty="0">
                <a:solidFill>
                  <a:schemeClr val="tx1"/>
                </a:solidFill>
              </a:rPr>
              <a:t>0.3</a:t>
            </a:r>
          </a:p>
        </p:txBody>
      </p:sp>
      <p:sp>
        <p:nvSpPr>
          <p:cNvPr id="5" name="TextBox 4">
            <a:extLst>
              <a:ext uri="{FF2B5EF4-FFF2-40B4-BE49-F238E27FC236}">
                <a16:creationId xmlns:a16="http://schemas.microsoft.com/office/drawing/2014/main" id="{762B19A5-1D08-5FB6-0DE0-CEA374055051}"/>
              </a:ext>
            </a:extLst>
          </p:cNvPr>
          <p:cNvSpPr txBox="1"/>
          <p:nvPr/>
        </p:nvSpPr>
        <p:spPr>
          <a:xfrm>
            <a:off x="1991830" y="1143727"/>
            <a:ext cx="1132682" cy="369332"/>
          </a:xfrm>
          <a:prstGeom prst="rect">
            <a:avLst/>
          </a:prstGeom>
          <a:solidFill>
            <a:schemeClr val="bg1"/>
          </a:solidFill>
        </p:spPr>
        <p:txBody>
          <a:bodyPr wrap="none" rtlCol="0">
            <a:spAutoFit/>
          </a:bodyPr>
          <a:lstStyle/>
          <a:p>
            <a:r>
              <a:rPr lang="en-IT" b="1" dirty="0"/>
              <a:t>IRFinder</a:t>
            </a:r>
          </a:p>
        </p:txBody>
      </p:sp>
      <p:cxnSp>
        <p:nvCxnSpPr>
          <p:cNvPr id="6" name="Straight Arrow Connector 5">
            <a:extLst>
              <a:ext uri="{FF2B5EF4-FFF2-40B4-BE49-F238E27FC236}">
                <a16:creationId xmlns:a16="http://schemas.microsoft.com/office/drawing/2014/main" id="{6A501DB6-BD9B-385E-E955-F3C57064BB2B}"/>
              </a:ext>
            </a:extLst>
          </p:cNvPr>
          <p:cNvCxnSpPr>
            <a:cxnSpLocks/>
            <a:stCxn id="5" idx="2"/>
            <a:endCxn id="4" idx="0"/>
          </p:cNvCxnSpPr>
          <p:nvPr/>
        </p:nvCxnSpPr>
        <p:spPr>
          <a:xfrm>
            <a:off x="2558171" y="1513059"/>
            <a:ext cx="0" cy="235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32AE773-7FC7-7F81-0E3B-C4B58502FB3D}"/>
              </a:ext>
            </a:extLst>
          </p:cNvPr>
          <p:cNvSpPr/>
          <p:nvPr/>
        </p:nvSpPr>
        <p:spPr>
          <a:xfrm>
            <a:off x="4587006" y="1912959"/>
            <a:ext cx="2531036" cy="8469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ysClr val="windowText" lastClr="000000"/>
                </a:solidFill>
              </a:rPr>
              <a:t>Introns detected as exons in not annotated transcripts </a:t>
            </a:r>
          </a:p>
        </p:txBody>
      </p:sp>
      <p:sp>
        <p:nvSpPr>
          <p:cNvPr id="8" name="TextBox 7">
            <a:extLst>
              <a:ext uri="{FF2B5EF4-FFF2-40B4-BE49-F238E27FC236}">
                <a16:creationId xmlns:a16="http://schemas.microsoft.com/office/drawing/2014/main" id="{90FF73AA-80CD-8539-E691-70A8C5D640AA}"/>
              </a:ext>
            </a:extLst>
          </p:cNvPr>
          <p:cNvSpPr txBox="1"/>
          <p:nvPr/>
        </p:nvSpPr>
        <p:spPr>
          <a:xfrm>
            <a:off x="6801757" y="1160677"/>
            <a:ext cx="1154740" cy="369332"/>
          </a:xfrm>
          <a:prstGeom prst="rect">
            <a:avLst/>
          </a:prstGeom>
          <a:solidFill>
            <a:schemeClr val="bg1"/>
          </a:solidFill>
        </p:spPr>
        <p:txBody>
          <a:bodyPr wrap="none" rtlCol="0">
            <a:spAutoFit/>
          </a:bodyPr>
          <a:lstStyle/>
          <a:p>
            <a:r>
              <a:rPr lang="en-IT" b="1" dirty="0"/>
              <a:t>Stringtie</a:t>
            </a:r>
          </a:p>
        </p:txBody>
      </p:sp>
      <p:sp>
        <p:nvSpPr>
          <p:cNvPr id="13" name="Rectangle 12">
            <a:extLst>
              <a:ext uri="{FF2B5EF4-FFF2-40B4-BE49-F238E27FC236}">
                <a16:creationId xmlns:a16="http://schemas.microsoft.com/office/drawing/2014/main" id="{92FDAD4D-21A4-4085-1150-1812ED0E66DD}"/>
              </a:ext>
            </a:extLst>
          </p:cNvPr>
          <p:cNvSpPr/>
          <p:nvPr/>
        </p:nvSpPr>
        <p:spPr>
          <a:xfrm>
            <a:off x="2492853" y="4157904"/>
            <a:ext cx="2826348" cy="7733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Not annotated introns with strong credibility</a:t>
            </a:r>
          </a:p>
        </p:txBody>
      </p:sp>
      <p:sp>
        <p:nvSpPr>
          <p:cNvPr id="15" name="Rectangle 14">
            <a:extLst>
              <a:ext uri="{FF2B5EF4-FFF2-40B4-BE49-F238E27FC236}">
                <a16:creationId xmlns:a16="http://schemas.microsoft.com/office/drawing/2014/main" id="{D369EB11-F941-552D-ABF7-A62A7F69ABD2}"/>
              </a:ext>
            </a:extLst>
          </p:cNvPr>
          <p:cNvSpPr/>
          <p:nvPr/>
        </p:nvSpPr>
        <p:spPr>
          <a:xfrm>
            <a:off x="7586304" y="1735904"/>
            <a:ext cx="3098800" cy="84691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n w="0"/>
                <a:solidFill>
                  <a:schemeClr val="bg1">
                    <a:lumMod val="75000"/>
                  </a:schemeClr>
                </a:solidFill>
                <a:effectLst>
                  <a:outerShdw blurRad="38100" dist="19050" dir="2700000" algn="tl" rotWithShape="0">
                    <a:schemeClr val="dk1">
                      <a:alpha val="40000"/>
                    </a:schemeClr>
                  </a:outerShdw>
                </a:effectLst>
              </a:rPr>
              <a:t>D</a:t>
            </a:r>
            <a:r>
              <a:rPr lang="en-IT" dirty="0">
                <a:ln w="0"/>
                <a:solidFill>
                  <a:schemeClr val="bg1">
                    <a:lumMod val="75000"/>
                  </a:schemeClr>
                </a:solidFill>
                <a:effectLst>
                  <a:outerShdw blurRad="38100" dist="19050" dir="2700000" algn="tl" rotWithShape="0">
                    <a:schemeClr val="dk1">
                      <a:alpha val="40000"/>
                    </a:schemeClr>
                  </a:outerShdw>
                </a:effectLst>
              </a:rPr>
              <a:t>etection and quantification of isoforms for each gene</a:t>
            </a:r>
          </a:p>
        </p:txBody>
      </p:sp>
      <p:sp>
        <p:nvSpPr>
          <p:cNvPr id="16" name="Rectangle 15">
            <a:extLst>
              <a:ext uri="{FF2B5EF4-FFF2-40B4-BE49-F238E27FC236}">
                <a16:creationId xmlns:a16="http://schemas.microsoft.com/office/drawing/2014/main" id="{690AEC16-CCA9-EC54-0A80-C997F57B8621}"/>
              </a:ext>
            </a:extLst>
          </p:cNvPr>
          <p:cNvSpPr/>
          <p:nvPr/>
        </p:nvSpPr>
        <p:spPr>
          <a:xfrm>
            <a:off x="7519725" y="3710299"/>
            <a:ext cx="3231958" cy="8461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bg1">
                    <a:lumMod val="75000"/>
                  </a:schemeClr>
                </a:solidFill>
              </a:rPr>
              <a:t>Charachterization of transcriptional heterogeneity and alterantive splicing events</a:t>
            </a:r>
          </a:p>
        </p:txBody>
      </p:sp>
      <p:cxnSp>
        <p:nvCxnSpPr>
          <p:cNvPr id="17" name="Straight Arrow Connector 16">
            <a:extLst>
              <a:ext uri="{FF2B5EF4-FFF2-40B4-BE49-F238E27FC236}">
                <a16:creationId xmlns:a16="http://schemas.microsoft.com/office/drawing/2014/main" id="{9C61A81F-801B-641B-CB3F-95EFA8CA95E4}"/>
              </a:ext>
            </a:extLst>
          </p:cNvPr>
          <p:cNvCxnSpPr>
            <a:cxnSpLocks/>
            <a:stCxn id="15" idx="2"/>
            <a:endCxn id="16" idx="0"/>
          </p:cNvCxnSpPr>
          <p:nvPr/>
        </p:nvCxnSpPr>
        <p:spPr>
          <a:xfrm>
            <a:off x="9135704" y="2582817"/>
            <a:ext cx="0" cy="1127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B3CA51E-20C1-FA14-3D11-A8B3F73159F4}"/>
              </a:ext>
            </a:extLst>
          </p:cNvPr>
          <p:cNvSpPr/>
          <p:nvPr/>
        </p:nvSpPr>
        <p:spPr>
          <a:xfrm>
            <a:off x="111635" y="419097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sp>
        <p:nvSpPr>
          <p:cNvPr id="71" name="Rectangle 70">
            <a:extLst>
              <a:ext uri="{FF2B5EF4-FFF2-40B4-BE49-F238E27FC236}">
                <a16:creationId xmlns:a16="http://schemas.microsoft.com/office/drawing/2014/main" id="{3BFE945E-F781-C8BA-716D-F09F28218A71}"/>
              </a:ext>
            </a:extLst>
          </p:cNvPr>
          <p:cNvSpPr/>
          <p:nvPr/>
        </p:nvSpPr>
        <p:spPr>
          <a:xfrm>
            <a:off x="10024397" y="276193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cxnSp>
        <p:nvCxnSpPr>
          <p:cNvPr id="73" name="Straight Arrow Connector 72">
            <a:extLst>
              <a:ext uri="{FF2B5EF4-FFF2-40B4-BE49-F238E27FC236}">
                <a16:creationId xmlns:a16="http://schemas.microsoft.com/office/drawing/2014/main" id="{478A7EA6-0817-0975-F66A-BDD11F57758F}"/>
              </a:ext>
            </a:extLst>
          </p:cNvPr>
          <p:cNvCxnSpPr>
            <a:cxnSpLocks/>
            <a:stCxn id="71" idx="1"/>
          </p:cNvCxnSpPr>
          <p:nvPr/>
        </p:nvCxnSpPr>
        <p:spPr>
          <a:xfrm flipH="1">
            <a:off x="9135705" y="3148598"/>
            <a:ext cx="888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8A258D9B-08D8-EA9E-F105-ECEDC6240CF7}"/>
              </a:ext>
            </a:extLst>
          </p:cNvPr>
          <p:cNvSpPr/>
          <p:nvPr/>
        </p:nvSpPr>
        <p:spPr>
          <a:xfrm>
            <a:off x="7128174" y="4765228"/>
            <a:ext cx="2204357" cy="528095"/>
          </a:xfrm>
          <a:prstGeom prst="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bg1">
                    <a:lumMod val="75000"/>
                  </a:schemeClr>
                </a:solidFill>
              </a:rPr>
              <a:t> ANNOTATED</a:t>
            </a:r>
          </a:p>
        </p:txBody>
      </p:sp>
      <p:sp>
        <p:nvSpPr>
          <p:cNvPr id="76" name="Rectangle 75">
            <a:extLst>
              <a:ext uri="{FF2B5EF4-FFF2-40B4-BE49-F238E27FC236}">
                <a16:creationId xmlns:a16="http://schemas.microsoft.com/office/drawing/2014/main" id="{882D95BE-3667-B09D-5016-A242158D47BF}"/>
              </a:ext>
            </a:extLst>
          </p:cNvPr>
          <p:cNvSpPr/>
          <p:nvPr/>
        </p:nvSpPr>
        <p:spPr>
          <a:xfrm>
            <a:off x="9332531" y="4765229"/>
            <a:ext cx="2204357" cy="528095"/>
          </a:xfrm>
          <a:prstGeom prst="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bg1">
                    <a:lumMod val="75000"/>
                  </a:schemeClr>
                </a:solidFill>
              </a:rPr>
              <a:t>NOT ANNOTATED</a:t>
            </a:r>
          </a:p>
        </p:txBody>
      </p:sp>
      <p:cxnSp>
        <p:nvCxnSpPr>
          <p:cNvPr id="78" name="Elbow Connector 77">
            <a:extLst>
              <a:ext uri="{FF2B5EF4-FFF2-40B4-BE49-F238E27FC236}">
                <a16:creationId xmlns:a16="http://schemas.microsoft.com/office/drawing/2014/main" id="{EB35B57D-F652-EE54-CE4F-30C87AD8632E}"/>
              </a:ext>
            </a:extLst>
          </p:cNvPr>
          <p:cNvCxnSpPr>
            <a:cxnSpLocks/>
            <a:stCxn id="16" idx="1"/>
            <a:endCxn id="74" idx="0"/>
          </p:cNvCxnSpPr>
          <p:nvPr/>
        </p:nvCxnSpPr>
        <p:spPr>
          <a:xfrm rot="10800000" flipH="1" flipV="1">
            <a:off x="7519725" y="4133394"/>
            <a:ext cx="710628" cy="631834"/>
          </a:xfrm>
          <a:prstGeom prst="bentConnector4">
            <a:avLst>
              <a:gd name="adj1" fmla="val -3216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F2B597F1-E980-F9BD-82C1-9C474ABAFC3B}"/>
              </a:ext>
            </a:extLst>
          </p:cNvPr>
          <p:cNvCxnSpPr>
            <a:stCxn id="16" idx="3"/>
            <a:endCxn id="76" idx="0"/>
          </p:cNvCxnSpPr>
          <p:nvPr/>
        </p:nvCxnSpPr>
        <p:spPr>
          <a:xfrm flipH="1">
            <a:off x="10434709" y="4133394"/>
            <a:ext cx="316974" cy="631834"/>
          </a:xfrm>
          <a:prstGeom prst="bentConnector4">
            <a:avLst>
              <a:gd name="adj1" fmla="val -7211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7C2489BE-805C-8CF6-9B50-12F020EED497}"/>
              </a:ext>
            </a:extLst>
          </p:cNvPr>
          <p:cNvSpPr txBox="1"/>
          <p:nvPr/>
        </p:nvSpPr>
        <p:spPr>
          <a:xfrm>
            <a:off x="7128174" y="5298012"/>
            <a:ext cx="2204356" cy="1200329"/>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solidFill>
                  <a:schemeClr val="bg1">
                    <a:lumMod val="75000"/>
                  </a:schemeClr>
                </a:solidFill>
              </a:rPr>
              <a:t>Quantitative comparison among classes</a:t>
            </a:r>
          </a:p>
          <a:p>
            <a:pPr marL="285750" indent="-285750">
              <a:buFontTx/>
              <a:buChar char="-"/>
            </a:pPr>
            <a:r>
              <a:rPr lang="en-IT" dirty="0">
                <a:solidFill>
                  <a:schemeClr val="bg1">
                    <a:lumMod val="75000"/>
                  </a:schemeClr>
                </a:solidFill>
              </a:rPr>
              <a:t>Biotype evaluation</a:t>
            </a:r>
          </a:p>
        </p:txBody>
      </p:sp>
      <p:sp>
        <p:nvSpPr>
          <p:cNvPr id="104" name="Rectangle 103">
            <a:extLst>
              <a:ext uri="{FF2B5EF4-FFF2-40B4-BE49-F238E27FC236}">
                <a16:creationId xmlns:a16="http://schemas.microsoft.com/office/drawing/2014/main" id="{6ED7E100-20A7-970F-B32E-0AB99817CF7B}"/>
              </a:ext>
            </a:extLst>
          </p:cNvPr>
          <p:cNvSpPr/>
          <p:nvPr/>
        </p:nvSpPr>
        <p:spPr>
          <a:xfrm>
            <a:off x="4349666" y="145778"/>
            <a:ext cx="1939071" cy="342900"/>
          </a:xfrm>
          <a:prstGeom prst="rect">
            <a:avLst/>
          </a:prstGeom>
          <a:solidFill>
            <a:srgbClr val="FAD34F"/>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ysClr val="windowText" lastClr="000000"/>
                </a:solidFill>
              </a:rPr>
              <a:t>158 samples</a:t>
            </a:r>
          </a:p>
        </p:txBody>
      </p:sp>
      <p:sp>
        <p:nvSpPr>
          <p:cNvPr id="106" name="Rounded Rectangle 105">
            <a:extLst>
              <a:ext uri="{FF2B5EF4-FFF2-40B4-BE49-F238E27FC236}">
                <a16:creationId xmlns:a16="http://schemas.microsoft.com/office/drawing/2014/main" id="{C48C9EA3-8B0B-6C84-3A52-4F902770183B}"/>
              </a:ext>
            </a:extLst>
          </p:cNvPr>
          <p:cNvSpPr/>
          <p:nvPr/>
        </p:nvSpPr>
        <p:spPr>
          <a:xfrm>
            <a:off x="4721678" y="731605"/>
            <a:ext cx="1195045" cy="389815"/>
          </a:xfrm>
          <a:prstGeom prst="roundRect">
            <a:avLst/>
          </a:prstGeom>
          <a:solidFill>
            <a:srgbClr val="C27A8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T" dirty="0"/>
              <a:t>STAR</a:t>
            </a:r>
          </a:p>
        </p:txBody>
      </p:sp>
      <p:cxnSp>
        <p:nvCxnSpPr>
          <p:cNvPr id="108" name="Straight Arrow Connector 107">
            <a:extLst>
              <a:ext uri="{FF2B5EF4-FFF2-40B4-BE49-F238E27FC236}">
                <a16:creationId xmlns:a16="http://schemas.microsoft.com/office/drawing/2014/main" id="{C8CD1FBD-35D7-F9EE-B1CF-E55E8DE68058}"/>
              </a:ext>
            </a:extLst>
          </p:cNvPr>
          <p:cNvCxnSpPr>
            <a:stCxn id="104" idx="2"/>
            <a:endCxn id="106" idx="0"/>
          </p:cNvCxnSpPr>
          <p:nvPr/>
        </p:nvCxnSpPr>
        <p:spPr>
          <a:xfrm flipH="1">
            <a:off x="5319201" y="488678"/>
            <a:ext cx="1" cy="24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4EA16D8-8F86-C060-B31B-491F3A17C93C}"/>
              </a:ext>
            </a:extLst>
          </p:cNvPr>
          <p:cNvCxnSpPr>
            <a:stCxn id="106" idx="1"/>
            <a:endCxn id="5" idx="0"/>
          </p:cNvCxnSpPr>
          <p:nvPr/>
        </p:nvCxnSpPr>
        <p:spPr>
          <a:xfrm rot="10800000" flipV="1">
            <a:off x="2558172" y="926513"/>
            <a:ext cx="2163507" cy="2172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F004A873-A1BD-AB23-73C1-D099C003F775}"/>
              </a:ext>
            </a:extLst>
          </p:cNvPr>
          <p:cNvCxnSpPr>
            <a:stCxn id="106" idx="3"/>
            <a:endCxn id="8" idx="0"/>
          </p:cNvCxnSpPr>
          <p:nvPr/>
        </p:nvCxnSpPr>
        <p:spPr>
          <a:xfrm>
            <a:off x="5916723" y="926513"/>
            <a:ext cx="1462405" cy="234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F9936A5-E852-BEE5-558B-68AB2C8112A0}"/>
              </a:ext>
            </a:extLst>
          </p:cNvPr>
          <p:cNvSpPr txBox="1"/>
          <p:nvPr/>
        </p:nvSpPr>
        <p:spPr>
          <a:xfrm>
            <a:off x="9332532" y="5290523"/>
            <a:ext cx="2204356" cy="923330"/>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solidFill>
                  <a:schemeClr val="bg1">
                    <a:lumMod val="75000"/>
                  </a:schemeClr>
                </a:solidFill>
              </a:rPr>
              <a:t>Quantitative comparison among classes</a:t>
            </a:r>
          </a:p>
        </p:txBody>
      </p:sp>
      <p:sp>
        <p:nvSpPr>
          <p:cNvPr id="120" name="Rectangle 119">
            <a:extLst>
              <a:ext uri="{FF2B5EF4-FFF2-40B4-BE49-F238E27FC236}">
                <a16:creationId xmlns:a16="http://schemas.microsoft.com/office/drawing/2014/main" id="{206DCE40-004A-BDEA-FE05-FF62483815CF}"/>
              </a:ext>
            </a:extLst>
          </p:cNvPr>
          <p:cNvSpPr/>
          <p:nvPr/>
        </p:nvSpPr>
        <p:spPr>
          <a:xfrm>
            <a:off x="10655765" y="6319003"/>
            <a:ext cx="1482557" cy="5838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T" dirty="0">
                <a:solidFill>
                  <a:schemeClr val="bg1"/>
                </a:solidFill>
              </a:rPr>
              <a:t>Ensembl gene informations</a:t>
            </a:r>
          </a:p>
        </p:txBody>
      </p:sp>
      <p:cxnSp>
        <p:nvCxnSpPr>
          <p:cNvPr id="121" name="Straight Arrow Connector 120">
            <a:extLst>
              <a:ext uri="{FF2B5EF4-FFF2-40B4-BE49-F238E27FC236}">
                <a16:creationId xmlns:a16="http://schemas.microsoft.com/office/drawing/2014/main" id="{D2F3E921-DE23-8E84-5CE7-8D24977DB882}"/>
              </a:ext>
            </a:extLst>
          </p:cNvPr>
          <p:cNvCxnSpPr>
            <a:cxnSpLocks/>
            <a:stCxn id="118" idx="2"/>
            <a:endCxn id="128" idx="0"/>
          </p:cNvCxnSpPr>
          <p:nvPr/>
        </p:nvCxnSpPr>
        <p:spPr>
          <a:xfrm flipH="1">
            <a:off x="10434709" y="6213853"/>
            <a:ext cx="1" cy="762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AA71D8F-47F3-E301-3753-FDC6A78FFB80}"/>
              </a:ext>
            </a:extLst>
          </p:cNvPr>
          <p:cNvCxnSpPr>
            <a:cxnSpLocks/>
            <a:stCxn id="120" idx="1"/>
          </p:cNvCxnSpPr>
          <p:nvPr/>
        </p:nvCxnSpPr>
        <p:spPr>
          <a:xfrm flipH="1">
            <a:off x="10434709" y="6610921"/>
            <a:ext cx="22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E378F923-16D5-2AE2-8702-F93E50F305F5}"/>
              </a:ext>
            </a:extLst>
          </p:cNvPr>
          <p:cNvSpPr/>
          <p:nvPr/>
        </p:nvSpPr>
        <p:spPr>
          <a:xfrm>
            <a:off x="9108852" y="6976099"/>
            <a:ext cx="2651714" cy="916985"/>
          </a:xfrm>
          <a:prstGeom prst="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bg1">
                    <a:lumMod val="75000"/>
                  </a:schemeClr>
                </a:solidFill>
              </a:rPr>
              <a:t>NOT ANNOTATED – ASSIGNED TO A GENOMIC REGION</a:t>
            </a:r>
          </a:p>
        </p:txBody>
      </p:sp>
      <p:cxnSp>
        <p:nvCxnSpPr>
          <p:cNvPr id="150" name="Elbow Connector 149">
            <a:extLst>
              <a:ext uri="{FF2B5EF4-FFF2-40B4-BE49-F238E27FC236}">
                <a16:creationId xmlns:a16="http://schemas.microsoft.com/office/drawing/2014/main" id="{668E72C9-DA00-98D6-D22D-A0F514D100E9}"/>
              </a:ext>
            </a:extLst>
          </p:cNvPr>
          <p:cNvCxnSpPr>
            <a:cxnSpLocks/>
            <a:stCxn id="74" idx="1"/>
            <a:endCxn id="166" idx="0"/>
          </p:cNvCxnSpPr>
          <p:nvPr/>
        </p:nvCxnSpPr>
        <p:spPr>
          <a:xfrm rot="10800000" flipV="1">
            <a:off x="5916724" y="5029275"/>
            <a:ext cx="1211451" cy="12529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a:extLst>
              <a:ext uri="{FF2B5EF4-FFF2-40B4-BE49-F238E27FC236}">
                <a16:creationId xmlns:a16="http://schemas.microsoft.com/office/drawing/2014/main" id="{17CCF1A1-C551-9662-7D3C-41387C176A57}"/>
              </a:ext>
            </a:extLst>
          </p:cNvPr>
          <p:cNvCxnSpPr>
            <a:cxnSpLocks/>
            <a:stCxn id="128" idx="1"/>
            <a:endCxn id="166" idx="3"/>
          </p:cNvCxnSpPr>
          <p:nvPr/>
        </p:nvCxnSpPr>
        <p:spPr>
          <a:xfrm rot="10800000">
            <a:off x="6889972" y="6605344"/>
            <a:ext cx="2218880" cy="829249"/>
          </a:xfrm>
          <a:prstGeom prst="bentConnector3">
            <a:avLst>
              <a:gd name="adj1" fmla="val 283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Elbow Connector 158">
            <a:extLst>
              <a:ext uri="{FF2B5EF4-FFF2-40B4-BE49-F238E27FC236}">
                <a16:creationId xmlns:a16="http://schemas.microsoft.com/office/drawing/2014/main" id="{A70CAA03-4029-50AB-0366-CBEFB43B3F28}"/>
              </a:ext>
            </a:extLst>
          </p:cNvPr>
          <p:cNvCxnSpPr>
            <a:stCxn id="8" idx="1"/>
            <a:endCxn id="7" idx="0"/>
          </p:cNvCxnSpPr>
          <p:nvPr/>
        </p:nvCxnSpPr>
        <p:spPr>
          <a:xfrm rot="10800000" flipV="1">
            <a:off x="5852525" y="1345343"/>
            <a:ext cx="949233" cy="5676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Elbow Connector 160">
            <a:extLst>
              <a:ext uri="{FF2B5EF4-FFF2-40B4-BE49-F238E27FC236}">
                <a16:creationId xmlns:a16="http://schemas.microsoft.com/office/drawing/2014/main" id="{A96DFFA1-F919-3835-DD1B-A9E85DC16E7C}"/>
              </a:ext>
            </a:extLst>
          </p:cNvPr>
          <p:cNvCxnSpPr>
            <a:stCxn id="8" idx="3"/>
            <a:endCxn id="15" idx="0"/>
          </p:cNvCxnSpPr>
          <p:nvPr/>
        </p:nvCxnSpPr>
        <p:spPr>
          <a:xfrm>
            <a:off x="7956497" y="1345343"/>
            <a:ext cx="1179207" cy="3905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62">
            <a:extLst>
              <a:ext uri="{FF2B5EF4-FFF2-40B4-BE49-F238E27FC236}">
                <a16:creationId xmlns:a16="http://schemas.microsoft.com/office/drawing/2014/main" id="{0F19C436-4F59-1399-2214-8ADFE4AC8BFD}"/>
              </a:ext>
            </a:extLst>
          </p:cNvPr>
          <p:cNvCxnSpPr>
            <a:stCxn id="7" idx="2"/>
            <a:endCxn id="13" idx="0"/>
          </p:cNvCxnSpPr>
          <p:nvPr/>
        </p:nvCxnSpPr>
        <p:spPr>
          <a:xfrm rot="5400000">
            <a:off x="4180260" y="2485639"/>
            <a:ext cx="1398033" cy="19464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730A2F10-80E5-D633-05FB-ED1991279DA9}"/>
              </a:ext>
            </a:extLst>
          </p:cNvPr>
          <p:cNvCxnSpPr>
            <a:stCxn id="4" idx="2"/>
            <a:endCxn id="13" idx="0"/>
          </p:cNvCxnSpPr>
          <p:nvPr/>
        </p:nvCxnSpPr>
        <p:spPr>
          <a:xfrm rot="16200000" flipH="1">
            <a:off x="3023921" y="3275797"/>
            <a:ext cx="416357" cy="134785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BE85A10D-1807-1360-3A2B-FB0CBFB82F1B}"/>
              </a:ext>
            </a:extLst>
          </p:cNvPr>
          <p:cNvSpPr txBox="1"/>
          <p:nvPr/>
        </p:nvSpPr>
        <p:spPr>
          <a:xfrm>
            <a:off x="4943474" y="6282177"/>
            <a:ext cx="1946498" cy="646331"/>
          </a:xfrm>
          <a:prstGeom prst="rect">
            <a:avLst/>
          </a:prstGeom>
          <a:solidFill>
            <a:schemeClr val="bg1"/>
          </a:solidFill>
          <a:ln>
            <a:solidFill>
              <a:schemeClr val="accent2">
                <a:lumMod val="50000"/>
              </a:schemeClr>
            </a:solidFill>
          </a:ln>
        </p:spPr>
        <p:txBody>
          <a:bodyPr wrap="square" rtlCol="0">
            <a:spAutoFit/>
          </a:bodyPr>
          <a:lstStyle/>
          <a:p>
            <a:pPr algn="ctr"/>
            <a:r>
              <a:rPr lang="en-IT" dirty="0">
                <a:solidFill>
                  <a:schemeClr val="bg1">
                    <a:lumMod val="75000"/>
                  </a:schemeClr>
                </a:solidFill>
              </a:rPr>
              <a:t>Poisson regression model </a:t>
            </a:r>
          </a:p>
        </p:txBody>
      </p:sp>
      <p:cxnSp>
        <p:nvCxnSpPr>
          <p:cNvPr id="181" name="Straight Arrow Connector 180">
            <a:extLst>
              <a:ext uri="{FF2B5EF4-FFF2-40B4-BE49-F238E27FC236}">
                <a16:creationId xmlns:a16="http://schemas.microsoft.com/office/drawing/2014/main" id="{FA11A6BF-8988-4506-236E-830855E43B61}"/>
              </a:ext>
            </a:extLst>
          </p:cNvPr>
          <p:cNvCxnSpPr>
            <a:cxnSpLocks/>
            <a:stCxn id="166" idx="2"/>
            <a:endCxn id="184" idx="0"/>
          </p:cNvCxnSpPr>
          <p:nvPr/>
        </p:nvCxnSpPr>
        <p:spPr>
          <a:xfrm>
            <a:off x="5916723" y="6928508"/>
            <a:ext cx="6879" cy="10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364A847E-458F-046C-61D8-4B43AEDF8EB0}"/>
              </a:ext>
            </a:extLst>
          </p:cNvPr>
          <p:cNvSpPr/>
          <p:nvPr/>
        </p:nvSpPr>
        <p:spPr>
          <a:xfrm>
            <a:off x="4306206" y="7034633"/>
            <a:ext cx="3234791" cy="655643"/>
          </a:xfrm>
          <a:prstGeom prst="rect">
            <a:avLst/>
          </a:prstGeom>
          <a:solidFill>
            <a:schemeClr val="accent3">
              <a:lumMod val="40000"/>
              <a:lumOff val="6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IT" dirty="0"/>
              <a:t>Functional analysis of differentially regulated genes</a:t>
            </a:r>
          </a:p>
        </p:txBody>
      </p:sp>
      <p:sp>
        <p:nvSpPr>
          <p:cNvPr id="187" name="TextBox 186">
            <a:extLst>
              <a:ext uri="{FF2B5EF4-FFF2-40B4-BE49-F238E27FC236}">
                <a16:creationId xmlns:a16="http://schemas.microsoft.com/office/drawing/2014/main" id="{AE7EAB9F-FEC5-5D5C-B281-5292113BC85B}"/>
              </a:ext>
            </a:extLst>
          </p:cNvPr>
          <p:cNvSpPr txBox="1"/>
          <p:nvPr/>
        </p:nvSpPr>
        <p:spPr>
          <a:xfrm>
            <a:off x="316439" y="5673873"/>
            <a:ext cx="3392135" cy="1754326"/>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solidFill>
                  <a:schemeClr val="bg1">
                    <a:lumMod val="75000"/>
                  </a:schemeClr>
                </a:solidFill>
              </a:rPr>
              <a:t>Quantitative comparison among classes</a:t>
            </a:r>
          </a:p>
          <a:p>
            <a:pPr marL="285750" indent="-285750">
              <a:buFontTx/>
              <a:buChar char="-"/>
            </a:pPr>
            <a:r>
              <a:rPr lang="en-IT" dirty="0">
                <a:solidFill>
                  <a:schemeClr val="bg1">
                    <a:lumMod val="75000"/>
                  </a:schemeClr>
                </a:solidFill>
              </a:rPr>
              <a:t>Comparison of biological interpretention ofintrons preferentially found in samples within a CRIS class</a:t>
            </a:r>
          </a:p>
        </p:txBody>
      </p:sp>
      <p:cxnSp>
        <p:nvCxnSpPr>
          <p:cNvPr id="189" name="Elbow Connector 188">
            <a:extLst>
              <a:ext uri="{FF2B5EF4-FFF2-40B4-BE49-F238E27FC236}">
                <a16:creationId xmlns:a16="http://schemas.microsoft.com/office/drawing/2014/main" id="{7F129D6B-8F47-F9D5-5DB8-872623891A0F}"/>
              </a:ext>
            </a:extLst>
          </p:cNvPr>
          <p:cNvCxnSpPr>
            <a:stCxn id="13" idx="2"/>
            <a:endCxn id="187" idx="3"/>
          </p:cNvCxnSpPr>
          <p:nvPr/>
        </p:nvCxnSpPr>
        <p:spPr>
          <a:xfrm rot="5400000">
            <a:off x="2997402" y="5642410"/>
            <a:ext cx="1619799" cy="1974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a:extLst>
              <a:ext uri="{FF2B5EF4-FFF2-40B4-BE49-F238E27FC236}">
                <a16:creationId xmlns:a16="http://schemas.microsoft.com/office/drawing/2014/main" id="{BC098084-F511-9801-DA9D-BBB7BA7794F9}"/>
              </a:ext>
            </a:extLst>
          </p:cNvPr>
          <p:cNvCxnSpPr>
            <a:stCxn id="69" idx="3"/>
          </p:cNvCxnSpPr>
          <p:nvPr/>
        </p:nvCxnSpPr>
        <p:spPr>
          <a:xfrm>
            <a:off x="2069087" y="4577639"/>
            <a:ext cx="1836940" cy="941034"/>
          </a:xfrm>
          <a:prstGeom prst="bentConnector3">
            <a:avLst>
              <a:gd name="adj1" fmla="val 14277"/>
            </a:avLst>
          </a:prstGeom>
        </p:spPr>
        <p:style>
          <a:lnRef idx="1">
            <a:schemeClr val="accent1"/>
          </a:lnRef>
          <a:fillRef idx="0">
            <a:schemeClr val="accent1"/>
          </a:fillRef>
          <a:effectRef idx="0">
            <a:schemeClr val="accent1"/>
          </a:effectRef>
          <a:fontRef idx="minor">
            <a:schemeClr val="tx1"/>
          </a:fontRef>
        </p:style>
      </p:cxnSp>
      <p:cxnSp>
        <p:nvCxnSpPr>
          <p:cNvPr id="194" name="Elbow Connector 193">
            <a:extLst>
              <a:ext uri="{FF2B5EF4-FFF2-40B4-BE49-F238E27FC236}">
                <a16:creationId xmlns:a16="http://schemas.microsoft.com/office/drawing/2014/main" id="{0038D20F-6D0A-8EA0-34A4-9A8662A1AD1F}"/>
              </a:ext>
            </a:extLst>
          </p:cNvPr>
          <p:cNvCxnSpPr>
            <a:stCxn id="187" idx="2"/>
            <a:endCxn id="184" idx="1"/>
          </p:cNvCxnSpPr>
          <p:nvPr/>
        </p:nvCxnSpPr>
        <p:spPr>
          <a:xfrm rot="5400000" flipH="1" flipV="1">
            <a:off x="3126484" y="6248477"/>
            <a:ext cx="65744" cy="2293699"/>
          </a:xfrm>
          <a:prstGeom prst="bentConnector4">
            <a:avLst>
              <a:gd name="adj1" fmla="val -347712"/>
              <a:gd name="adj2" fmla="val 869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618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A5AFD29-E2AF-9955-4E23-14F4B217CCC2}"/>
              </a:ext>
            </a:extLst>
          </p:cNvPr>
          <p:cNvSpPr>
            <a:spLocks noGrp="1"/>
          </p:cNvSpPr>
          <p:nvPr>
            <p:ph type="title"/>
          </p:nvPr>
        </p:nvSpPr>
        <p:spPr>
          <a:xfrm>
            <a:off x="597012" y="3263798"/>
            <a:ext cx="2530501" cy="1409904"/>
          </a:xfrm>
        </p:spPr>
        <p:txBody>
          <a:bodyPr>
            <a:noAutofit/>
          </a:bodyPr>
          <a:lstStyle/>
          <a:p>
            <a:r>
              <a:rPr lang="en-IT" sz="2400" dirty="0"/>
              <a:t>For a cutoff of 30 %</a:t>
            </a:r>
          </a:p>
        </p:txBody>
      </p:sp>
      <p:pic>
        <p:nvPicPr>
          <p:cNvPr id="5" name="Content Placeholder 4" descr="A graph with red dots&#10;&#10;Description automatically generated">
            <a:extLst>
              <a:ext uri="{FF2B5EF4-FFF2-40B4-BE49-F238E27FC236}">
                <a16:creationId xmlns:a16="http://schemas.microsoft.com/office/drawing/2014/main" id="{6A3DF953-6D15-D039-3528-BD3AD10B4CB1}"/>
              </a:ext>
            </a:extLst>
          </p:cNvPr>
          <p:cNvPicPr>
            <a:picLocks noGrp="1" noChangeAspect="1"/>
          </p:cNvPicPr>
          <p:nvPr>
            <p:ph idx="1"/>
          </p:nvPr>
        </p:nvPicPr>
        <p:blipFill rotWithShape="1">
          <a:blip r:embed="rId2"/>
          <a:srcRect l="72971"/>
          <a:stretch/>
        </p:blipFill>
        <p:spPr>
          <a:xfrm>
            <a:off x="10260793" y="549188"/>
            <a:ext cx="1788344" cy="3043162"/>
          </a:xfrm>
          <a:ln>
            <a:solidFill>
              <a:schemeClr val="accent5">
                <a:lumMod val="75000"/>
              </a:schemeClr>
            </a:solidFill>
          </a:ln>
        </p:spPr>
      </p:pic>
      <p:pic>
        <p:nvPicPr>
          <p:cNvPr id="4" name="Picture 3" descr="A graph with red dots&#10;&#10;Description automatically generated">
            <a:extLst>
              <a:ext uri="{FF2B5EF4-FFF2-40B4-BE49-F238E27FC236}">
                <a16:creationId xmlns:a16="http://schemas.microsoft.com/office/drawing/2014/main" id="{F67EACB5-B8A0-1793-1241-9A4E4C16E0E6}"/>
              </a:ext>
            </a:extLst>
          </p:cNvPr>
          <p:cNvPicPr>
            <a:picLocks noChangeAspect="1"/>
          </p:cNvPicPr>
          <p:nvPr/>
        </p:nvPicPr>
        <p:blipFill>
          <a:blip r:embed="rId3"/>
          <a:stretch>
            <a:fillRect/>
          </a:stretch>
        </p:blipFill>
        <p:spPr>
          <a:xfrm>
            <a:off x="8062947" y="3840480"/>
            <a:ext cx="3949090" cy="3709192"/>
          </a:xfrm>
          <a:prstGeom prst="rect">
            <a:avLst/>
          </a:prstGeom>
        </p:spPr>
      </p:pic>
      <p:pic>
        <p:nvPicPr>
          <p:cNvPr id="8" name="Picture 7" descr="A graph with red dots&#10;&#10;Description automatically generated">
            <a:extLst>
              <a:ext uri="{FF2B5EF4-FFF2-40B4-BE49-F238E27FC236}">
                <a16:creationId xmlns:a16="http://schemas.microsoft.com/office/drawing/2014/main" id="{FDE8FBAE-E974-29C9-2F13-7EEEEDCB5484}"/>
              </a:ext>
            </a:extLst>
          </p:cNvPr>
          <p:cNvPicPr>
            <a:picLocks noChangeAspect="1"/>
          </p:cNvPicPr>
          <p:nvPr/>
        </p:nvPicPr>
        <p:blipFill>
          <a:blip r:embed="rId4"/>
          <a:stretch>
            <a:fillRect/>
          </a:stretch>
        </p:blipFill>
        <p:spPr>
          <a:xfrm>
            <a:off x="3758184" y="3830325"/>
            <a:ext cx="3949090" cy="3719347"/>
          </a:xfrm>
          <a:prstGeom prst="rect">
            <a:avLst/>
          </a:prstGeom>
        </p:spPr>
      </p:pic>
      <p:pic>
        <p:nvPicPr>
          <p:cNvPr id="9" name="Picture 8" descr="A graph with red and green dots&#10;&#10;Description automatically generated">
            <a:extLst>
              <a:ext uri="{FF2B5EF4-FFF2-40B4-BE49-F238E27FC236}">
                <a16:creationId xmlns:a16="http://schemas.microsoft.com/office/drawing/2014/main" id="{8734541B-A0CE-6A63-37C9-FDBD3CC0933C}"/>
              </a:ext>
            </a:extLst>
          </p:cNvPr>
          <p:cNvPicPr>
            <a:picLocks noChangeAspect="1"/>
          </p:cNvPicPr>
          <p:nvPr/>
        </p:nvPicPr>
        <p:blipFill>
          <a:blip r:embed="rId5"/>
          <a:stretch>
            <a:fillRect/>
          </a:stretch>
        </p:blipFill>
        <p:spPr>
          <a:xfrm>
            <a:off x="3422830" y="579168"/>
            <a:ext cx="6722526" cy="3043162"/>
          </a:xfrm>
          <a:prstGeom prst="rect">
            <a:avLst/>
          </a:prstGeom>
        </p:spPr>
      </p:pic>
    </p:spTree>
    <p:extLst>
      <p:ext uri="{BB962C8B-B14F-4D97-AF65-F5344CB8AC3E}">
        <p14:creationId xmlns:p14="http://schemas.microsoft.com/office/powerpoint/2010/main" val="2246802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A5AFD29-E2AF-9955-4E23-14F4B217CCC2}"/>
              </a:ext>
            </a:extLst>
          </p:cNvPr>
          <p:cNvSpPr>
            <a:spLocks noGrp="1"/>
          </p:cNvSpPr>
          <p:nvPr>
            <p:ph type="title"/>
          </p:nvPr>
        </p:nvSpPr>
        <p:spPr>
          <a:xfrm>
            <a:off x="597012" y="3263798"/>
            <a:ext cx="2530501" cy="1409904"/>
          </a:xfrm>
        </p:spPr>
        <p:txBody>
          <a:bodyPr>
            <a:noAutofit/>
          </a:bodyPr>
          <a:lstStyle/>
          <a:p>
            <a:r>
              <a:rPr lang="en-IT" sz="2400" dirty="0"/>
              <a:t>For a cutoff of 20 %</a:t>
            </a:r>
          </a:p>
        </p:txBody>
      </p:sp>
      <p:pic>
        <p:nvPicPr>
          <p:cNvPr id="10" name="Picture 9" descr="A graph with red dots&#10;&#10;Description automatically generated">
            <a:extLst>
              <a:ext uri="{FF2B5EF4-FFF2-40B4-BE49-F238E27FC236}">
                <a16:creationId xmlns:a16="http://schemas.microsoft.com/office/drawing/2014/main" id="{02C152C1-3E79-A93C-54C8-9DBBF5E96B97}"/>
              </a:ext>
            </a:extLst>
          </p:cNvPr>
          <p:cNvPicPr>
            <a:picLocks noChangeAspect="1"/>
          </p:cNvPicPr>
          <p:nvPr/>
        </p:nvPicPr>
        <p:blipFill>
          <a:blip r:embed="rId2"/>
          <a:stretch>
            <a:fillRect/>
          </a:stretch>
        </p:blipFill>
        <p:spPr>
          <a:xfrm>
            <a:off x="8138160" y="4003702"/>
            <a:ext cx="3698447" cy="3479646"/>
          </a:xfrm>
          <a:prstGeom prst="rect">
            <a:avLst/>
          </a:prstGeom>
        </p:spPr>
      </p:pic>
      <p:pic>
        <p:nvPicPr>
          <p:cNvPr id="13" name="Picture 12" descr="A graph with red dots&#10;&#10;Description automatically generated">
            <a:extLst>
              <a:ext uri="{FF2B5EF4-FFF2-40B4-BE49-F238E27FC236}">
                <a16:creationId xmlns:a16="http://schemas.microsoft.com/office/drawing/2014/main" id="{3A55E6E0-54F3-8FB9-834D-4DD85A9073EF}"/>
              </a:ext>
            </a:extLst>
          </p:cNvPr>
          <p:cNvPicPr>
            <a:picLocks noChangeAspect="1"/>
          </p:cNvPicPr>
          <p:nvPr/>
        </p:nvPicPr>
        <p:blipFill>
          <a:blip r:embed="rId3"/>
          <a:stretch>
            <a:fillRect/>
          </a:stretch>
        </p:blipFill>
        <p:spPr>
          <a:xfrm>
            <a:off x="4076221" y="4003702"/>
            <a:ext cx="3842483" cy="3519886"/>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7827EE55-720A-D0DF-D2F6-1D75BDA8958F}"/>
              </a:ext>
            </a:extLst>
          </p:cNvPr>
          <p:cNvPicPr>
            <a:picLocks noChangeAspect="1"/>
          </p:cNvPicPr>
          <p:nvPr/>
        </p:nvPicPr>
        <p:blipFill>
          <a:blip r:embed="rId4"/>
          <a:stretch>
            <a:fillRect/>
          </a:stretch>
        </p:blipFill>
        <p:spPr>
          <a:xfrm>
            <a:off x="4076221" y="132560"/>
            <a:ext cx="7772400" cy="3553270"/>
          </a:xfrm>
          <a:prstGeom prst="rect">
            <a:avLst/>
          </a:prstGeom>
        </p:spPr>
      </p:pic>
    </p:spTree>
    <p:extLst>
      <p:ext uri="{BB962C8B-B14F-4D97-AF65-F5344CB8AC3E}">
        <p14:creationId xmlns:p14="http://schemas.microsoft.com/office/powerpoint/2010/main" val="752414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A5AFD29-E2AF-9955-4E23-14F4B217CCC2}"/>
              </a:ext>
            </a:extLst>
          </p:cNvPr>
          <p:cNvSpPr>
            <a:spLocks noGrp="1"/>
          </p:cNvSpPr>
          <p:nvPr>
            <p:ph type="title"/>
          </p:nvPr>
        </p:nvSpPr>
        <p:spPr>
          <a:xfrm>
            <a:off x="597012" y="3263798"/>
            <a:ext cx="2530501" cy="1409904"/>
          </a:xfrm>
        </p:spPr>
        <p:txBody>
          <a:bodyPr>
            <a:noAutofit/>
          </a:bodyPr>
          <a:lstStyle/>
          <a:p>
            <a:r>
              <a:rPr lang="en-IT" sz="2400" dirty="0"/>
              <a:t>For a cutoff of 10 %</a:t>
            </a:r>
          </a:p>
        </p:txBody>
      </p:sp>
      <p:pic>
        <p:nvPicPr>
          <p:cNvPr id="6" name="Picture 5" descr="A graph with red dots&#10;&#10;Description automatically generated">
            <a:extLst>
              <a:ext uri="{FF2B5EF4-FFF2-40B4-BE49-F238E27FC236}">
                <a16:creationId xmlns:a16="http://schemas.microsoft.com/office/drawing/2014/main" id="{73B6B984-E50A-C2AD-E505-D2ED3FDF0D78}"/>
              </a:ext>
            </a:extLst>
          </p:cNvPr>
          <p:cNvPicPr>
            <a:picLocks noChangeAspect="1"/>
          </p:cNvPicPr>
          <p:nvPr/>
        </p:nvPicPr>
        <p:blipFill>
          <a:blip r:embed="rId2"/>
          <a:stretch>
            <a:fillRect/>
          </a:stretch>
        </p:blipFill>
        <p:spPr>
          <a:xfrm>
            <a:off x="8243327" y="4183125"/>
            <a:ext cx="3631647" cy="3398265"/>
          </a:xfrm>
          <a:prstGeom prst="rect">
            <a:avLst/>
          </a:prstGeom>
        </p:spPr>
      </p:pic>
      <p:pic>
        <p:nvPicPr>
          <p:cNvPr id="8" name="Picture 7" descr="A graph with numbers and a number of irons&#10;&#10;Description automatically generated">
            <a:extLst>
              <a:ext uri="{FF2B5EF4-FFF2-40B4-BE49-F238E27FC236}">
                <a16:creationId xmlns:a16="http://schemas.microsoft.com/office/drawing/2014/main" id="{45DBE8CD-CB2A-91A8-D99A-E1929B031D96}"/>
              </a:ext>
            </a:extLst>
          </p:cNvPr>
          <p:cNvPicPr>
            <a:picLocks noChangeAspect="1"/>
          </p:cNvPicPr>
          <p:nvPr/>
        </p:nvPicPr>
        <p:blipFill>
          <a:blip r:embed="rId3"/>
          <a:stretch>
            <a:fillRect/>
          </a:stretch>
        </p:blipFill>
        <p:spPr>
          <a:xfrm>
            <a:off x="4099544" y="4151181"/>
            <a:ext cx="3631648" cy="3430209"/>
          </a:xfrm>
          <a:prstGeom prst="rect">
            <a:avLst/>
          </a:prstGeom>
        </p:spPr>
      </p:pic>
      <p:pic>
        <p:nvPicPr>
          <p:cNvPr id="3" name="Picture 2" descr="A graph of a person with a number of dots&#10;&#10;Description automatically generated with medium confidence">
            <a:extLst>
              <a:ext uri="{FF2B5EF4-FFF2-40B4-BE49-F238E27FC236}">
                <a16:creationId xmlns:a16="http://schemas.microsoft.com/office/drawing/2014/main" id="{3075E434-D592-E490-7289-4A9D7CCDCD2B}"/>
              </a:ext>
            </a:extLst>
          </p:cNvPr>
          <p:cNvPicPr>
            <a:picLocks noChangeAspect="1"/>
          </p:cNvPicPr>
          <p:nvPr/>
        </p:nvPicPr>
        <p:blipFill>
          <a:blip r:embed="rId4"/>
          <a:stretch>
            <a:fillRect/>
          </a:stretch>
        </p:blipFill>
        <p:spPr>
          <a:xfrm>
            <a:off x="4102574" y="356110"/>
            <a:ext cx="7772400" cy="3466649"/>
          </a:xfrm>
          <a:prstGeom prst="rect">
            <a:avLst/>
          </a:prstGeom>
        </p:spPr>
      </p:pic>
    </p:spTree>
    <p:extLst>
      <p:ext uri="{BB962C8B-B14F-4D97-AF65-F5344CB8AC3E}">
        <p14:creationId xmlns:p14="http://schemas.microsoft.com/office/powerpoint/2010/main" val="3037592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A5AFD29-E2AF-9955-4E23-14F4B217CCC2}"/>
              </a:ext>
            </a:extLst>
          </p:cNvPr>
          <p:cNvSpPr>
            <a:spLocks noGrp="1"/>
          </p:cNvSpPr>
          <p:nvPr>
            <p:ph type="title"/>
          </p:nvPr>
        </p:nvSpPr>
        <p:spPr>
          <a:xfrm>
            <a:off x="597012" y="3263798"/>
            <a:ext cx="2530501" cy="1409904"/>
          </a:xfrm>
        </p:spPr>
        <p:txBody>
          <a:bodyPr>
            <a:noAutofit/>
          </a:bodyPr>
          <a:lstStyle/>
          <a:p>
            <a:r>
              <a:rPr lang="en-IT" sz="2400" dirty="0"/>
              <a:t>For a cutoff of 5 %</a:t>
            </a:r>
          </a:p>
        </p:txBody>
      </p:sp>
      <p:pic>
        <p:nvPicPr>
          <p:cNvPr id="6" name="Picture 5" descr="A graph with red dots&#10;&#10;Description automatically generated">
            <a:extLst>
              <a:ext uri="{FF2B5EF4-FFF2-40B4-BE49-F238E27FC236}">
                <a16:creationId xmlns:a16="http://schemas.microsoft.com/office/drawing/2014/main" id="{2DA5A1F2-1A6E-EDF4-748A-A892D0A19F04}"/>
              </a:ext>
            </a:extLst>
          </p:cNvPr>
          <p:cNvPicPr>
            <a:picLocks noChangeAspect="1"/>
          </p:cNvPicPr>
          <p:nvPr/>
        </p:nvPicPr>
        <p:blipFill>
          <a:blip r:embed="rId2"/>
          <a:stretch>
            <a:fillRect/>
          </a:stretch>
        </p:blipFill>
        <p:spPr>
          <a:xfrm>
            <a:off x="7873336" y="4016550"/>
            <a:ext cx="3721652" cy="3510992"/>
          </a:xfrm>
          <a:prstGeom prst="rect">
            <a:avLst/>
          </a:prstGeom>
        </p:spPr>
      </p:pic>
      <p:pic>
        <p:nvPicPr>
          <p:cNvPr id="8" name="Picture 7" descr="A graph with red dots&#10;&#10;Description automatically generated">
            <a:extLst>
              <a:ext uri="{FF2B5EF4-FFF2-40B4-BE49-F238E27FC236}">
                <a16:creationId xmlns:a16="http://schemas.microsoft.com/office/drawing/2014/main" id="{8529FFDE-00EA-F452-5CF0-9A29761F55BF}"/>
              </a:ext>
            </a:extLst>
          </p:cNvPr>
          <p:cNvPicPr>
            <a:picLocks noChangeAspect="1"/>
          </p:cNvPicPr>
          <p:nvPr/>
        </p:nvPicPr>
        <p:blipFill>
          <a:blip r:embed="rId3"/>
          <a:stretch>
            <a:fillRect/>
          </a:stretch>
        </p:blipFill>
        <p:spPr>
          <a:xfrm>
            <a:off x="3822588" y="3968750"/>
            <a:ext cx="3765550" cy="3562651"/>
          </a:xfrm>
          <a:prstGeom prst="rect">
            <a:avLst/>
          </a:prstGeom>
        </p:spPr>
      </p:pic>
      <p:pic>
        <p:nvPicPr>
          <p:cNvPr id="3" name="Picture 2" descr="A graph of a person with a number of dots&#10;&#10;Description automatically generated with medium confidence">
            <a:extLst>
              <a:ext uri="{FF2B5EF4-FFF2-40B4-BE49-F238E27FC236}">
                <a16:creationId xmlns:a16="http://schemas.microsoft.com/office/drawing/2014/main" id="{5CF5A6DA-A429-5BAF-1FDD-446E913B3C5C}"/>
              </a:ext>
            </a:extLst>
          </p:cNvPr>
          <p:cNvPicPr>
            <a:picLocks noChangeAspect="1"/>
          </p:cNvPicPr>
          <p:nvPr/>
        </p:nvPicPr>
        <p:blipFill>
          <a:blip r:embed="rId4"/>
          <a:stretch>
            <a:fillRect/>
          </a:stretch>
        </p:blipFill>
        <p:spPr>
          <a:xfrm>
            <a:off x="3822588" y="266370"/>
            <a:ext cx="7772400" cy="3459111"/>
          </a:xfrm>
          <a:prstGeom prst="rect">
            <a:avLst/>
          </a:prstGeom>
        </p:spPr>
      </p:pic>
    </p:spTree>
    <p:extLst>
      <p:ext uri="{BB962C8B-B14F-4D97-AF65-F5344CB8AC3E}">
        <p14:creationId xmlns:p14="http://schemas.microsoft.com/office/powerpoint/2010/main" val="83354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A0FF3-DE07-BF34-57F2-3A333B8084B7}"/>
              </a:ext>
            </a:extLst>
          </p:cNvPr>
          <p:cNvSpPr>
            <a:spLocks noGrp="1"/>
          </p:cNvSpPr>
          <p:nvPr>
            <p:ph type="title"/>
          </p:nvPr>
        </p:nvSpPr>
        <p:spPr>
          <a:xfrm>
            <a:off x="1215602" y="202142"/>
            <a:ext cx="9760796" cy="1375833"/>
          </a:xfrm>
        </p:spPr>
        <p:txBody>
          <a:bodyPr>
            <a:normAutofit/>
          </a:bodyPr>
          <a:lstStyle/>
          <a:p>
            <a:r>
              <a:rPr lang="en-IT" dirty="0"/>
              <a:t>How do replicates perform in terms of coverage and total intron number?</a:t>
            </a:r>
          </a:p>
        </p:txBody>
      </p:sp>
      <p:pic>
        <p:nvPicPr>
          <p:cNvPr id="4" name="Picture 3">
            <a:extLst>
              <a:ext uri="{FF2B5EF4-FFF2-40B4-BE49-F238E27FC236}">
                <a16:creationId xmlns:a16="http://schemas.microsoft.com/office/drawing/2014/main" id="{97AC8491-E5D9-0B05-AAA2-764F7B64F349}"/>
              </a:ext>
            </a:extLst>
          </p:cNvPr>
          <p:cNvPicPr>
            <a:picLocks noChangeAspect="1"/>
          </p:cNvPicPr>
          <p:nvPr/>
        </p:nvPicPr>
        <p:blipFill>
          <a:blip r:embed="rId2"/>
          <a:stretch>
            <a:fillRect/>
          </a:stretch>
        </p:blipFill>
        <p:spPr>
          <a:xfrm>
            <a:off x="2209800" y="2222143"/>
            <a:ext cx="7772400" cy="3493213"/>
          </a:xfrm>
          <a:prstGeom prst="rect">
            <a:avLst/>
          </a:prstGeom>
        </p:spPr>
      </p:pic>
      <p:sp>
        <p:nvSpPr>
          <p:cNvPr id="5" name="TextBox 4">
            <a:extLst>
              <a:ext uri="{FF2B5EF4-FFF2-40B4-BE49-F238E27FC236}">
                <a16:creationId xmlns:a16="http://schemas.microsoft.com/office/drawing/2014/main" id="{B7DDDA7B-A83C-5209-68E7-1CD716D9F57C}"/>
              </a:ext>
            </a:extLst>
          </p:cNvPr>
          <p:cNvSpPr txBox="1"/>
          <p:nvPr/>
        </p:nvSpPr>
        <p:spPr>
          <a:xfrm>
            <a:off x="3462728" y="5860065"/>
            <a:ext cx="6234592" cy="646331"/>
          </a:xfrm>
          <a:prstGeom prst="rect">
            <a:avLst/>
          </a:prstGeom>
          <a:noFill/>
        </p:spPr>
        <p:txBody>
          <a:bodyPr wrap="none" rtlCol="0">
            <a:spAutoFit/>
          </a:bodyPr>
          <a:lstStyle/>
          <a:p>
            <a:r>
              <a:rPr lang="en-IT" dirty="0"/>
              <a:t>At cutoff 0.03 this is the reproducibility in terms of total number</a:t>
            </a:r>
            <a:br>
              <a:rPr lang="en-IT" dirty="0"/>
            </a:br>
            <a:r>
              <a:rPr lang="en-IT" dirty="0"/>
              <a:t>maximum difference is of 93 for SNU81.STAR</a:t>
            </a:r>
          </a:p>
        </p:txBody>
      </p:sp>
      <p:sp>
        <p:nvSpPr>
          <p:cNvPr id="6" name="TextBox 5">
            <a:extLst>
              <a:ext uri="{FF2B5EF4-FFF2-40B4-BE49-F238E27FC236}">
                <a16:creationId xmlns:a16="http://schemas.microsoft.com/office/drawing/2014/main" id="{0A9DB76D-080A-9C4E-969C-6CB0F080CD9F}"/>
              </a:ext>
            </a:extLst>
          </p:cNvPr>
          <p:cNvSpPr txBox="1"/>
          <p:nvPr/>
        </p:nvSpPr>
        <p:spPr>
          <a:xfrm>
            <a:off x="4257207" y="6760564"/>
            <a:ext cx="4368504" cy="923330"/>
          </a:xfrm>
          <a:prstGeom prst="rect">
            <a:avLst/>
          </a:prstGeom>
          <a:noFill/>
        </p:spPr>
        <p:txBody>
          <a:bodyPr wrap="none" rtlCol="0">
            <a:spAutoFit/>
          </a:bodyPr>
          <a:lstStyle/>
          <a:p>
            <a:r>
              <a:rPr lang="en-IT" dirty="0">
                <a:solidFill>
                  <a:srgbClr val="000000"/>
                </a:solidFill>
                <a:effectLst/>
                <a:latin typeface="Menlo" panose="020B0609030804020204" pitchFamily="49" charset="0"/>
              </a:rPr>
              <a:t>  0%   25%   50%   75%  100% </a:t>
            </a:r>
          </a:p>
          <a:p>
            <a:r>
              <a:rPr lang="en-IT" dirty="0">
                <a:solidFill>
                  <a:srgbClr val="000000"/>
                </a:solidFill>
                <a:effectLst/>
                <a:latin typeface="Menlo" panose="020B0609030804020204" pitchFamily="49" charset="0"/>
              </a:rPr>
              <a:t> 9.00 28.25 51.00 54.75 93.00 </a:t>
            </a:r>
          </a:p>
          <a:p>
            <a:endParaRPr lang="en-IT" dirty="0"/>
          </a:p>
        </p:txBody>
      </p:sp>
      <p:sp>
        <p:nvSpPr>
          <p:cNvPr id="7" name="TextBox 6">
            <a:extLst>
              <a:ext uri="{FF2B5EF4-FFF2-40B4-BE49-F238E27FC236}">
                <a16:creationId xmlns:a16="http://schemas.microsoft.com/office/drawing/2014/main" id="{A5D77419-863F-F708-F855-6A6C2A3E98BB}"/>
              </a:ext>
            </a:extLst>
          </p:cNvPr>
          <p:cNvSpPr txBox="1"/>
          <p:nvPr/>
        </p:nvSpPr>
        <p:spPr>
          <a:xfrm>
            <a:off x="3123563" y="6909828"/>
            <a:ext cx="1133644" cy="369332"/>
          </a:xfrm>
          <a:prstGeom prst="rect">
            <a:avLst/>
          </a:prstGeom>
          <a:noFill/>
        </p:spPr>
        <p:txBody>
          <a:bodyPr wrap="none" rtlCol="0">
            <a:spAutoFit/>
          </a:bodyPr>
          <a:lstStyle/>
          <a:p>
            <a:r>
              <a:rPr lang="en-IT" dirty="0"/>
              <a:t>Quantiles:</a:t>
            </a:r>
          </a:p>
        </p:txBody>
      </p:sp>
    </p:spTree>
    <p:extLst>
      <p:ext uri="{BB962C8B-B14F-4D97-AF65-F5344CB8AC3E}">
        <p14:creationId xmlns:p14="http://schemas.microsoft.com/office/powerpoint/2010/main" val="3082451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3EE1-40BE-CC95-8354-FE7E022929FE}"/>
              </a:ext>
            </a:extLst>
          </p:cNvPr>
          <p:cNvSpPr>
            <a:spLocks noGrp="1"/>
          </p:cNvSpPr>
          <p:nvPr>
            <p:ph type="title"/>
          </p:nvPr>
        </p:nvSpPr>
        <p:spPr>
          <a:xfrm>
            <a:off x="9263934" y="119346"/>
            <a:ext cx="2733947" cy="369332"/>
          </a:xfrm>
        </p:spPr>
        <p:txBody>
          <a:bodyPr>
            <a:noAutofit/>
          </a:bodyPr>
          <a:lstStyle/>
          <a:p>
            <a:r>
              <a:rPr lang="en-IT" sz="2400" dirty="0"/>
              <a:t>The pipeline</a:t>
            </a:r>
          </a:p>
        </p:txBody>
      </p:sp>
      <p:sp>
        <p:nvSpPr>
          <p:cNvPr id="4" name="Rectangle 3">
            <a:extLst>
              <a:ext uri="{FF2B5EF4-FFF2-40B4-BE49-F238E27FC236}">
                <a16:creationId xmlns:a16="http://schemas.microsoft.com/office/drawing/2014/main" id="{4F252653-96E3-52E2-EA30-67A4F4990068}"/>
              </a:ext>
            </a:extLst>
          </p:cNvPr>
          <p:cNvSpPr/>
          <p:nvPr/>
        </p:nvSpPr>
        <p:spPr>
          <a:xfrm>
            <a:off x="1362936" y="1748128"/>
            <a:ext cx="2390470" cy="199341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Introns selected yb CNN with a IR-ratio</a:t>
            </a:r>
          </a:p>
          <a:p>
            <a:pPr marL="285750" indent="-285750">
              <a:buFontTx/>
              <a:buChar char="-"/>
            </a:pPr>
            <a:r>
              <a:rPr lang="en-IT" dirty="0">
                <a:solidFill>
                  <a:schemeClr val="tx1"/>
                </a:solidFill>
              </a:rPr>
              <a:t>0.05 (default for IRFinder)</a:t>
            </a:r>
          </a:p>
          <a:p>
            <a:pPr marL="285750" indent="-285750">
              <a:buFontTx/>
              <a:buChar char="-"/>
            </a:pPr>
            <a:r>
              <a:rPr lang="en-IT" dirty="0">
                <a:solidFill>
                  <a:schemeClr val="tx1"/>
                </a:solidFill>
              </a:rPr>
              <a:t>0.1</a:t>
            </a:r>
          </a:p>
          <a:p>
            <a:pPr marL="285750" indent="-285750">
              <a:buFontTx/>
              <a:buChar char="-"/>
            </a:pPr>
            <a:r>
              <a:rPr lang="en-IT" dirty="0">
                <a:solidFill>
                  <a:schemeClr val="tx1"/>
                </a:solidFill>
              </a:rPr>
              <a:t>0.2</a:t>
            </a:r>
          </a:p>
          <a:p>
            <a:pPr marL="285750" indent="-285750">
              <a:buFontTx/>
              <a:buChar char="-"/>
            </a:pPr>
            <a:r>
              <a:rPr lang="en-IT" dirty="0">
                <a:solidFill>
                  <a:schemeClr val="tx1"/>
                </a:solidFill>
              </a:rPr>
              <a:t>0.3</a:t>
            </a:r>
          </a:p>
        </p:txBody>
      </p:sp>
      <p:sp>
        <p:nvSpPr>
          <p:cNvPr id="5" name="TextBox 4">
            <a:extLst>
              <a:ext uri="{FF2B5EF4-FFF2-40B4-BE49-F238E27FC236}">
                <a16:creationId xmlns:a16="http://schemas.microsoft.com/office/drawing/2014/main" id="{762B19A5-1D08-5FB6-0DE0-CEA374055051}"/>
              </a:ext>
            </a:extLst>
          </p:cNvPr>
          <p:cNvSpPr txBox="1"/>
          <p:nvPr/>
        </p:nvSpPr>
        <p:spPr>
          <a:xfrm>
            <a:off x="1991830" y="1143727"/>
            <a:ext cx="1132682" cy="369332"/>
          </a:xfrm>
          <a:prstGeom prst="rect">
            <a:avLst/>
          </a:prstGeom>
          <a:solidFill>
            <a:schemeClr val="bg1"/>
          </a:solidFill>
        </p:spPr>
        <p:txBody>
          <a:bodyPr wrap="none" rtlCol="0">
            <a:spAutoFit/>
          </a:bodyPr>
          <a:lstStyle/>
          <a:p>
            <a:r>
              <a:rPr lang="en-IT" b="1" dirty="0"/>
              <a:t>IRFinder</a:t>
            </a:r>
          </a:p>
        </p:txBody>
      </p:sp>
      <p:cxnSp>
        <p:nvCxnSpPr>
          <p:cNvPr id="6" name="Straight Arrow Connector 5">
            <a:extLst>
              <a:ext uri="{FF2B5EF4-FFF2-40B4-BE49-F238E27FC236}">
                <a16:creationId xmlns:a16="http://schemas.microsoft.com/office/drawing/2014/main" id="{6A501DB6-BD9B-385E-E955-F3C57064BB2B}"/>
              </a:ext>
            </a:extLst>
          </p:cNvPr>
          <p:cNvCxnSpPr>
            <a:cxnSpLocks/>
            <a:stCxn id="5" idx="2"/>
            <a:endCxn id="4" idx="0"/>
          </p:cNvCxnSpPr>
          <p:nvPr/>
        </p:nvCxnSpPr>
        <p:spPr>
          <a:xfrm>
            <a:off x="2558171" y="1513059"/>
            <a:ext cx="0" cy="235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32AE773-7FC7-7F81-0E3B-C4B58502FB3D}"/>
              </a:ext>
            </a:extLst>
          </p:cNvPr>
          <p:cNvSpPr/>
          <p:nvPr/>
        </p:nvSpPr>
        <p:spPr>
          <a:xfrm>
            <a:off x="4587006" y="1912959"/>
            <a:ext cx="2531036" cy="8469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ysClr val="windowText" lastClr="000000"/>
                </a:solidFill>
              </a:rPr>
              <a:t>Introns detected as exons in not annotated transcripts </a:t>
            </a:r>
          </a:p>
        </p:txBody>
      </p:sp>
      <p:sp>
        <p:nvSpPr>
          <p:cNvPr id="8" name="TextBox 7">
            <a:extLst>
              <a:ext uri="{FF2B5EF4-FFF2-40B4-BE49-F238E27FC236}">
                <a16:creationId xmlns:a16="http://schemas.microsoft.com/office/drawing/2014/main" id="{90FF73AA-80CD-8539-E691-70A8C5D640AA}"/>
              </a:ext>
            </a:extLst>
          </p:cNvPr>
          <p:cNvSpPr txBox="1"/>
          <p:nvPr/>
        </p:nvSpPr>
        <p:spPr>
          <a:xfrm>
            <a:off x="6801757" y="1160677"/>
            <a:ext cx="1154740" cy="369332"/>
          </a:xfrm>
          <a:prstGeom prst="rect">
            <a:avLst/>
          </a:prstGeom>
          <a:solidFill>
            <a:schemeClr val="bg1"/>
          </a:solidFill>
        </p:spPr>
        <p:txBody>
          <a:bodyPr wrap="none" rtlCol="0">
            <a:spAutoFit/>
          </a:bodyPr>
          <a:lstStyle/>
          <a:p>
            <a:r>
              <a:rPr lang="en-IT" b="1" dirty="0"/>
              <a:t>Stringtie</a:t>
            </a:r>
          </a:p>
        </p:txBody>
      </p:sp>
      <p:sp>
        <p:nvSpPr>
          <p:cNvPr id="13" name="Rectangle 12">
            <a:extLst>
              <a:ext uri="{FF2B5EF4-FFF2-40B4-BE49-F238E27FC236}">
                <a16:creationId xmlns:a16="http://schemas.microsoft.com/office/drawing/2014/main" id="{92FDAD4D-21A4-4085-1150-1812ED0E66DD}"/>
              </a:ext>
            </a:extLst>
          </p:cNvPr>
          <p:cNvSpPr/>
          <p:nvPr/>
        </p:nvSpPr>
        <p:spPr>
          <a:xfrm>
            <a:off x="2492853" y="4157904"/>
            <a:ext cx="2826348" cy="7733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Not annotated introns with strong credibility</a:t>
            </a:r>
          </a:p>
        </p:txBody>
      </p:sp>
      <p:sp>
        <p:nvSpPr>
          <p:cNvPr id="15" name="Rectangle 14">
            <a:extLst>
              <a:ext uri="{FF2B5EF4-FFF2-40B4-BE49-F238E27FC236}">
                <a16:creationId xmlns:a16="http://schemas.microsoft.com/office/drawing/2014/main" id="{D369EB11-F941-552D-ABF7-A62A7F69ABD2}"/>
              </a:ext>
            </a:extLst>
          </p:cNvPr>
          <p:cNvSpPr/>
          <p:nvPr/>
        </p:nvSpPr>
        <p:spPr>
          <a:xfrm>
            <a:off x="7586304" y="1735904"/>
            <a:ext cx="3098800" cy="84691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n w="0"/>
                <a:solidFill>
                  <a:schemeClr val="bg1">
                    <a:lumMod val="75000"/>
                  </a:schemeClr>
                </a:solidFill>
                <a:effectLst>
                  <a:outerShdw blurRad="38100" dist="19050" dir="2700000" algn="tl" rotWithShape="0">
                    <a:schemeClr val="dk1">
                      <a:alpha val="40000"/>
                    </a:schemeClr>
                  </a:outerShdw>
                </a:effectLst>
              </a:rPr>
              <a:t>D</a:t>
            </a:r>
            <a:r>
              <a:rPr lang="en-IT" dirty="0">
                <a:ln w="0"/>
                <a:solidFill>
                  <a:schemeClr val="bg1">
                    <a:lumMod val="75000"/>
                  </a:schemeClr>
                </a:solidFill>
                <a:effectLst>
                  <a:outerShdw blurRad="38100" dist="19050" dir="2700000" algn="tl" rotWithShape="0">
                    <a:schemeClr val="dk1">
                      <a:alpha val="40000"/>
                    </a:schemeClr>
                  </a:outerShdw>
                </a:effectLst>
              </a:rPr>
              <a:t>etection and quantification of isoforms for each gene</a:t>
            </a:r>
          </a:p>
        </p:txBody>
      </p:sp>
      <p:sp>
        <p:nvSpPr>
          <p:cNvPr id="16" name="Rectangle 15">
            <a:extLst>
              <a:ext uri="{FF2B5EF4-FFF2-40B4-BE49-F238E27FC236}">
                <a16:creationId xmlns:a16="http://schemas.microsoft.com/office/drawing/2014/main" id="{690AEC16-CCA9-EC54-0A80-C997F57B8621}"/>
              </a:ext>
            </a:extLst>
          </p:cNvPr>
          <p:cNvSpPr/>
          <p:nvPr/>
        </p:nvSpPr>
        <p:spPr>
          <a:xfrm>
            <a:off x="7519725" y="3710299"/>
            <a:ext cx="3231958" cy="8461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bg1">
                    <a:lumMod val="75000"/>
                  </a:schemeClr>
                </a:solidFill>
              </a:rPr>
              <a:t>Charachterization of transcriptional heterogeneity and alterantive splicing events</a:t>
            </a:r>
          </a:p>
        </p:txBody>
      </p:sp>
      <p:cxnSp>
        <p:nvCxnSpPr>
          <p:cNvPr id="17" name="Straight Arrow Connector 16">
            <a:extLst>
              <a:ext uri="{FF2B5EF4-FFF2-40B4-BE49-F238E27FC236}">
                <a16:creationId xmlns:a16="http://schemas.microsoft.com/office/drawing/2014/main" id="{9C61A81F-801B-641B-CB3F-95EFA8CA95E4}"/>
              </a:ext>
            </a:extLst>
          </p:cNvPr>
          <p:cNvCxnSpPr>
            <a:cxnSpLocks/>
            <a:stCxn id="15" idx="2"/>
            <a:endCxn id="16" idx="0"/>
          </p:cNvCxnSpPr>
          <p:nvPr/>
        </p:nvCxnSpPr>
        <p:spPr>
          <a:xfrm>
            <a:off x="9135704" y="2582817"/>
            <a:ext cx="0" cy="1127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B3CA51E-20C1-FA14-3D11-A8B3F73159F4}"/>
              </a:ext>
            </a:extLst>
          </p:cNvPr>
          <p:cNvSpPr/>
          <p:nvPr/>
        </p:nvSpPr>
        <p:spPr>
          <a:xfrm>
            <a:off x="111635" y="419097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sp>
        <p:nvSpPr>
          <p:cNvPr id="71" name="Rectangle 70">
            <a:extLst>
              <a:ext uri="{FF2B5EF4-FFF2-40B4-BE49-F238E27FC236}">
                <a16:creationId xmlns:a16="http://schemas.microsoft.com/office/drawing/2014/main" id="{3BFE945E-F781-C8BA-716D-F09F28218A71}"/>
              </a:ext>
            </a:extLst>
          </p:cNvPr>
          <p:cNvSpPr/>
          <p:nvPr/>
        </p:nvSpPr>
        <p:spPr>
          <a:xfrm>
            <a:off x="10024397" y="276193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cxnSp>
        <p:nvCxnSpPr>
          <p:cNvPr id="73" name="Straight Arrow Connector 72">
            <a:extLst>
              <a:ext uri="{FF2B5EF4-FFF2-40B4-BE49-F238E27FC236}">
                <a16:creationId xmlns:a16="http://schemas.microsoft.com/office/drawing/2014/main" id="{478A7EA6-0817-0975-F66A-BDD11F57758F}"/>
              </a:ext>
            </a:extLst>
          </p:cNvPr>
          <p:cNvCxnSpPr>
            <a:cxnSpLocks/>
            <a:stCxn id="71" idx="1"/>
          </p:cNvCxnSpPr>
          <p:nvPr/>
        </p:nvCxnSpPr>
        <p:spPr>
          <a:xfrm flipH="1">
            <a:off x="9135705" y="3148598"/>
            <a:ext cx="888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8A258D9B-08D8-EA9E-F105-ECEDC6240CF7}"/>
              </a:ext>
            </a:extLst>
          </p:cNvPr>
          <p:cNvSpPr/>
          <p:nvPr/>
        </p:nvSpPr>
        <p:spPr>
          <a:xfrm>
            <a:off x="7128174" y="4765228"/>
            <a:ext cx="2204357" cy="528095"/>
          </a:xfrm>
          <a:prstGeom prst="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bg1">
                    <a:lumMod val="75000"/>
                  </a:schemeClr>
                </a:solidFill>
              </a:rPr>
              <a:t> ANNOTATED</a:t>
            </a:r>
          </a:p>
        </p:txBody>
      </p:sp>
      <p:sp>
        <p:nvSpPr>
          <p:cNvPr id="76" name="Rectangle 75">
            <a:extLst>
              <a:ext uri="{FF2B5EF4-FFF2-40B4-BE49-F238E27FC236}">
                <a16:creationId xmlns:a16="http://schemas.microsoft.com/office/drawing/2014/main" id="{882D95BE-3667-B09D-5016-A242158D47BF}"/>
              </a:ext>
            </a:extLst>
          </p:cNvPr>
          <p:cNvSpPr/>
          <p:nvPr/>
        </p:nvSpPr>
        <p:spPr>
          <a:xfrm>
            <a:off x="9332531" y="4765229"/>
            <a:ext cx="2204357" cy="528095"/>
          </a:xfrm>
          <a:prstGeom prst="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bg1">
                    <a:lumMod val="75000"/>
                  </a:schemeClr>
                </a:solidFill>
              </a:rPr>
              <a:t>NOT ANNOTATED</a:t>
            </a:r>
          </a:p>
        </p:txBody>
      </p:sp>
      <p:cxnSp>
        <p:nvCxnSpPr>
          <p:cNvPr id="78" name="Elbow Connector 77">
            <a:extLst>
              <a:ext uri="{FF2B5EF4-FFF2-40B4-BE49-F238E27FC236}">
                <a16:creationId xmlns:a16="http://schemas.microsoft.com/office/drawing/2014/main" id="{EB35B57D-F652-EE54-CE4F-30C87AD8632E}"/>
              </a:ext>
            </a:extLst>
          </p:cNvPr>
          <p:cNvCxnSpPr>
            <a:cxnSpLocks/>
            <a:stCxn id="16" idx="1"/>
            <a:endCxn id="74" idx="0"/>
          </p:cNvCxnSpPr>
          <p:nvPr/>
        </p:nvCxnSpPr>
        <p:spPr>
          <a:xfrm rot="10800000" flipH="1" flipV="1">
            <a:off x="7519725" y="4133394"/>
            <a:ext cx="710628" cy="631834"/>
          </a:xfrm>
          <a:prstGeom prst="bentConnector4">
            <a:avLst>
              <a:gd name="adj1" fmla="val -3216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F2B597F1-E980-F9BD-82C1-9C474ABAFC3B}"/>
              </a:ext>
            </a:extLst>
          </p:cNvPr>
          <p:cNvCxnSpPr>
            <a:stCxn id="16" idx="3"/>
            <a:endCxn id="76" idx="0"/>
          </p:cNvCxnSpPr>
          <p:nvPr/>
        </p:nvCxnSpPr>
        <p:spPr>
          <a:xfrm flipH="1">
            <a:off x="10434709" y="4133394"/>
            <a:ext cx="316974" cy="631834"/>
          </a:xfrm>
          <a:prstGeom prst="bentConnector4">
            <a:avLst>
              <a:gd name="adj1" fmla="val -7211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7C2489BE-805C-8CF6-9B50-12F020EED497}"/>
              </a:ext>
            </a:extLst>
          </p:cNvPr>
          <p:cNvSpPr txBox="1"/>
          <p:nvPr/>
        </p:nvSpPr>
        <p:spPr>
          <a:xfrm>
            <a:off x="7128174" y="5298012"/>
            <a:ext cx="2204356" cy="1200329"/>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solidFill>
                  <a:schemeClr val="bg1">
                    <a:lumMod val="75000"/>
                  </a:schemeClr>
                </a:solidFill>
              </a:rPr>
              <a:t>Quantitative comparison among classes</a:t>
            </a:r>
          </a:p>
          <a:p>
            <a:pPr marL="285750" indent="-285750">
              <a:buFontTx/>
              <a:buChar char="-"/>
            </a:pPr>
            <a:r>
              <a:rPr lang="en-IT" dirty="0">
                <a:solidFill>
                  <a:schemeClr val="bg1">
                    <a:lumMod val="75000"/>
                  </a:schemeClr>
                </a:solidFill>
              </a:rPr>
              <a:t>Biotype evaluation</a:t>
            </a:r>
          </a:p>
        </p:txBody>
      </p:sp>
      <p:sp>
        <p:nvSpPr>
          <p:cNvPr id="104" name="Rectangle 103">
            <a:extLst>
              <a:ext uri="{FF2B5EF4-FFF2-40B4-BE49-F238E27FC236}">
                <a16:creationId xmlns:a16="http://schemas.microsoft.com/office/drawing/2014/main" id="{6ED7E100-20A7-970F-B32E-0AB99817CF7B}"/>
              </a:ext>
            </a:extLst>
          </p:cNvPr>
          <p:cNvSpPr/>
          <p:nvPr/>
        </p:nvSpPr>
        <p:spPr>
          <a:xfrm>
            <a:off x="4349666" y="145778"/>
            <a:ext cx="1939071" cy="342900"/>
          </a:xfrm>
          <a:prstGeom prst="rect">
            <a:avLst/>
          </a:prstGeom>
          <a:solidFill>
            <a:srgbClr val="FAD34F"/>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ysClr val="windowText" lastClr="000000"/>
                </a:solidFill>
              </a:rPr>
              <a:t>158 samples</a:t>
            </a:r>
          </a:p>
        </p:txBody>
      </p:sp>
      <p:sp>
        <p:nvSpPr>
          <p:cNvPr id="106" name="Rounded Rectangle 105">
            <a:extLst>
              <a:ext uri="{FF2B5EF4-FFF2-40B4-BE49-F238E27FC236}">
                <a16:creationId xmlns:a16="http://schemas.microsoft.com/office/drawing/2014/main" id="{C48C9EA3-8B0B-6C84-3A52-4F902770183B}"/>
              </a:ext>
            </a:extLst>
          </p:cNvPr>
          <p:cNvSpPr/>
          <p:nvPr/>
        </p:nvSpPr>
        <p:spPr>
          <a:xfrm>
            <a:off x="4721678" y="731605"/>
            <a:ext cx="1195045" cy="389815"/>
          </a:xfrm>
          <a:prstGeom prst="roundRect">
            <a:avLst/>
          </a:prstGeom>
          <a:solidFill>
            <a:srgbClr val="C27A8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T" dirty="0"/>
              <a:t>STAR</a:t>
            </a:r>
          </a:p>
        </p:txBody>
      </p:sp>
      <p:cxnSp>
        <p:nvCxnSpPr>
          <p:cNvPr id="108" name="Straight Arrow Connector 107">
            <a:extLst>
              <a:ext uri="{FF2B5EF4-FFF2-40B4-BE49-F238E27FC236}">
                <a16:creationId xmlns:a16="http://schemas.microsoft.com/office/drawing/2014/main" id="{C8CD1FBD-35D7-F9EE-B1CF-E55E8DE68058}"/>
              </a:ext>
            </a:extLst>
          </p:cNvPr>
          <p:cNvCxnSpPr>
            <a:stCxn id="104" idx="2"/>
            <a:endCxn id="106" idx="0"/>
          </p:cNvCxnSpPr>
          <p:nvPr/>
        </p:nvCxnSpPr>
        <p:spPr>
          <a:xfrm flipH="1">
            <a:off x="5319201" y="488678"/>
            <a:ext cx="1" cy="24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4EA16D8-8F86-C060-B31B-491F3A17C93C}"/>
              </a:ext>
            </a:extLst>
          </p:cNvPr>
          <p:cNvCxnSpPr>
            <a:stCxn id="106" idx="1"/>
            <a:endCxn id="5" idx="0"/>
          </p:cNvCxnSpPr>
          <p:nvPr/>
        </p:nvCxnSpPr>
        <p:spPr>
          <a:xfrm rot="10800000" flipV="1">
            <a:off x="2558172" y="926513"/>
            <a:ext cx="2163507" cy="2172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F004A873-A1BD-AB23-73C1-D099C003F775}"/>
              </a:ext>
            </a:extLst>
          </p:cNvPr>
          <p:cNvCxnSpPr>
            <a:stCxn id="106" idx="3"/>
            <a:endCxn id="8" idx="0"/>
          </p:cNvCxnSpPr>
          <p:nvPr/>
        </p:nvCxnSpPr>
        <p:spPr>
          <a:xfrm>
            <a:off x="5916723" y="926513"/>
            <a:ext cx="1462405" cy="234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F9936A5-E852-BEE5-558B-68AB2C8112A0}"/>
              </a:ext>
            </a:extLst>
          </p:cNvPr>
          <p:cNvSpPr txBox="1"/>
          <p:nvPr/>
        </p:nvSpPr>
        <p:spPr>
          <a:xfrm>
            <a:off x="9332532" y="5290523"/>
            <a:ext cx="2204356" cy="923330"/>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solidFill>
                  <a:schemeClr val="bg1">
                    <a:lumMod val="75000"/>
                  </a:schemeClr>
                </a:solidFill>
              </a:rPr>
              <a:t>Quantitative comparison among classes</a:t>
            </a:r>
          </a:p>
        </p:txBody>
      </p:sp>
      <p:sp>
        <p:nvSpPr>
          <p:cNvPr id="120" name="Rectangle 119">
            <a:extLst>
              <a:ext uri="{FF2B5EF4-FFF2-40B4-BE49-F238E27FC236}">
                <a16:creationId xmlns:a16="http://schemas.microsoft.com/office/drawing/2014/main" id="{206DCE40-004A-BDEA-FE05-FF62483815CF}"/>
              </a:ext>
            </a:extLst>
          </p:cNvPr>
          <p:cNvSpPr/>
          <p:nvPr/>
        </p:nvSpPr>
        <p:spPr>
          <a:xfrm>
            <a:off x="10655765" y="6319003"/>
            <a:ext cx="1482557" cy="5838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T" dirty="0">
                <a:solidFill>
                  <a:schemeClr val="bg1"/>
                </a:solidFill>
              </a:rPr>
              <a:t>Ensembl gene informations</a:t>
            </a:r>
          </a:p>
        </p:txBody>
      </p:sp>
      <p:cxnSp>
        <p:nvCxnSpPr>
          <p:cNvPr id="121" name="Straight Arrow Connector 120">
            <a:extLst>
              <a:ext uri="{FF2B5EF4-FFF2-40B4-BE49-F238E27FC236}">
                <a16:creationId xmlns:a16="http://schemas.microsoft.com/office/drawing/2014/main" id="{D2F3E921-DE23-8E84-5CE7-8D24977DB882}"/>
              </a:ext>
            </a:extLst>
          </p:cNvPr>
          <p:cNvCxnSpPr>
            <a:cxnSpLocks/>
            <a:stCxn id="118" idx="2"/>
            <a:endCxn id="128" idx="0"/>
          </p:cNvCxnSpPr>
          <p:nvPr/>
        </p:nvCxnSpPr>
        <p:spPr>
          <a:xfrm flipH="1">
            <a:off x="10434709" y="6213853"/>
            <a:ext cx="1" cy="762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AA71D8F-47F3-E301-3753-FDC6A78FFB80}"/>
              </a:ext>
            </a:extLst>
          </p:cNvPr>
          <p:cNvCxnSpPr>
            <a:cxnSpLocks/>
            <a:stCxn id="120" idx="1"/>
          </p:cNvCxnSpPr>
          <p:nvPr/>
        </p:nvCxnSpPr>
        <p:spPr>
          <a:xfrm flipH="1">
            <a:off x="10434709" y="6610921"/>
            <a:ext cx="22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E378F923-16D5-2AE2-8702-F93E50F305F5}"/>
              </a:ext>
            </a:extLst>
          </p:cNvPr>
          <p:cNvSpPr/>
          <p:nvPr/>
        </p:nvSpPr>
        <p:spPr>
          <a:xfrm>
            <a:off x="9108852" y="6976099"/>
            <a:ext cx="2651714" cy="916985"/>
          </a:xfrm>
          <a:prstGeom prst="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bg1">
                    <a:lumMod val="75000"/>
                  </a:schemeClr>
                </a:solidFill>
              </a:rPr>
              <a:t>NOT ANNOTATED – ASSIGNED TO A GENOMIC REGION</a:t>
            </a:r>
          </a:p>
        </p:txBody>
      </p:sp>
      <p:cxnSp>
        <p:nvCxnSpPr>
          <p:cNvPr id="150" name="Elbow Connector 149">
            <a:extLst>
              <a:ext uri="{FF2B5EF4-FFF2-40B4-BE49-F238E27FC236}">
                <a16:creationId xmlns:a16="http://schemas.microsoft.com/office/drawing/2014/main" id="{668E72C9-DA00-98D6-D22D-A0F514D100E9}"/>
              </a:ext>
            </a:extLst>
          </p:cNvPr>
          <p:cNvCxnSpPr>
            <a:cxnSpLocks/>
            <a:stCxn id="74" idx="1"/>
            <a:endCxn id="166" idx="0"/>
          </p:cNvCxnSpPr>
          <p:nvPr/>
        </p:nvCxnSpPr>
        <p:spPr>
          <a:xfrm rot="10800000" flipV="1">
            <a:off x="5916724" y="5029275"/>
            <a:ext cx="1211451" cy="12529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a:extLst>
              <a:ext uri="{FF2B5EF4-FFF2-40B4-BE49-F238E27FC236}">
                <a16:creationId xmlns:a16="http://schemas.microsoft.com/office/drawing/2014/main" id="{17CCF1A1-C551-9662-7D3C-41387C176A57}"/>
              </a:ext>
            </a:extLst>
          </p:cNvPr>
          <p:cNvCxnSpPr>
            <a:cxnSpLocks/>
            <a:stCxn id="128" idx="1"/>
            <a:endCxn id="166" idx="3"/>
          </p:cNvCxnSpPr>
          <p:nvPr/>
        </p:nvCxnSpPr>
        <p:spPr>
          <a:xfrm rot="10800000">
            <a:off x="6889972" y="6605344"/>
            <a:ext cx="2218880" cy="829249"/>
          </a:xfrm>
          <a:prstGeom prst="bentConnector3">
            <a:avLst>
              <a:gd name="adj1" fmla="val 283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Elbow Connector 158">
            <a:extLst>
              <a:ext uri="{FF2B5EF4-FFF2-40B4-BE49-F238E27FC236}">
                <a16:creationId xmlns:a16="http://schemas.microsoft.com/office/drawing/2014/main" id="{A70CAA03-4029-50AB-0366-CBEFB43B3F28}"/>
              </a:ext>
            </a:extLst>
          </p:cNvPr>
          <p:cNvCxnSpPr>
            <a:stCxn id="8" idx="1"/>
            <a:endCxn id="7" idx="0"/>
          </p:cNvCxnSpPr>
          <p:nvPr/>
        </p:nvCxnSpPr>
        <p:spPr>
          <a:xfrm rot="10800000" flipV="1">
            <a:off x="5852525" y="1345343"/>
            <a:ext cx="949233" cy="5676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Elbow Connector 160">
            <a:extLst>
              <a:ext uri="{FF2B5EF4-FFF2-40B4-BE49-F238E27FC236}">
                <a16:creationId xmlns:a16="http://schemas.microsoft.com/office/drawing/2014/main" id="{A96DFFA1-F919-3835-DD1B-A9E85DC16E7C}"/>
              </a:ext>
            </a:extLst>
          </p:cNvPr>
          <p:cNvCxnSpPr>
            <a:stCxn id="8" idx="3"/>
            <a:endCxn id="15" idx="0"/>
          </p:cNvCxnSpPr>
          <p:nvPr/>
        </p:nvCxnSpPr>
        <p:spPr>
          <a:xfrm>
            <a:off x="7956497" y="1345343"/>
            <a:ext cx="1179207" cy="3905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62">
            <a:extLst>
              <a:ext uri="{FF2B5EF4-FFF2-40B4-BE49-F238E27FC236}">
                <a16:creationId xmlns:a16="http://schemas.microsoft.com/office/drawing/2014/main" id="{0F19C436-4F59-1399-2214-8ADFE4AC8BFD}"/>
              </a:ext>
            </a:extLst>
          </p:cNvPr>
          <p:cNvCxnSpPr>
            <a:stCxn id="7" idx="2"/>
            <a:endCxn id="13" idx="0"/>
          </p:cNvCxnSpPr>
          <p:nvPr/>
        </p:nvCxnSpPr>
        <p:spPr>
          <a:xfrm rot="5400000">
            <a:off x="4180260" y="2485639"/>
            <a:ext cx="1398033" cy="19464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730A2F10-80E5-D633-05FB-ED1991279DA9}"/>
              </a:ext>
            </a:extLst>
          </p:cNvPr>
          <p:cNvCxnSpPr>
            <a:stCxn id="4" idx="2"/>
            <a:endCxn id="13" idx="0"/>
          </p:cNvCxnSpPr>
          <p:nvPr/>
        </p:nvCxnSpPr>
        <p:spPr>
          <a:xfrm rot="16200000" flipH="1">
            <a:off x="3023921" y="3275797"/>
            <a:ext cx="416357" cy="134785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BE85A10D-1807-1360-3A2B-FB0CBFB82F1B}"/>
              </a:ext>
            </a:extLst>
          </p:cNvPr>
          <p:cNvSpPr txBox="1"/>
          <p:nvPr/>
        </p:nvSpPr>
        <p:spPr>
          <a:xfrm>
            <a:off x="4943474" y="6282177"/>
            <a:ext cx="1946498" cy="646331"/>
          </a:xfrm>
          <a:prstGeom prst="rect">
            <a:avLst/>
          </a:prstGeom>
          <a:solidFill>
            <a:schemeClr val="bg1"/>
          </a:solidFill>
          <a:ln>
            <a:solidFill>
              <a:schemeClr val="accent2">
                <a:lumMod val="50000"/>
              </a:schemeClr>
            </a:solidFill>
          </a:ln>
        </p:spPr>
        <p:txBody>
          <a:bodyPr wrap="square" rtlCol="0">
            <a:spAutoFit/>
          </a:bodyPr>
          <a:lstStyle/>
          <a:p>
            <a:pPr algn="ctr"/>
            <a:r>
              <a:rPr lang="en-IT" dirty="0">
                <a:solidFill>
                  <a:schemeClr val="bg1">
                    <a:lumMod val="75000"/>
                  </a:schemeClr>
                </a:solidFill>
              </a:rPr>
              <a:t>Poisson regression model </a:t>
            </a:r>
          </a:p>
        </p:txBody>
      </p:sp>
      <p:cxnSp>
        <p:nvCxnSpPr>
          <p:cNvPr id="181" name="Straight Arrow Connector 180">
            <a:extLst>
              <a:ext uri="{FF2B5EF4-FFF2-40B4-BE49-F238E27FC236}">
                <a16:creationId xmlns:a16="http://schemas.microsoft.com/office/drawing/2014/main" id="{FA11A6BF-8988-4506-236E-830855E43B61}"/>
              </a:ext>
            </a:extLst>
          </p:cNvPr>
          <p:cNvCxnSpPr>
            <a:cxnSpLocks/>
            <a:stCxn id="166" idx="2"/>
            <a:endCxn id="184" idx="0"/>
          </p:cNvCxnSpPr>
          <p:nvPr/>
        </p:nvCxnSpPr>
        <p:spPr>
          <a:xfrm>
            <a:off x="5916723" y="6928508"/>
            <a:ext cx="6879" cy="10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364A847E-458F-046C-61D8-4B43AEDF8EB0}"/>
              </a:ext>
            </a:extLst>
          </p:cNvPr>
          <p:cNvSpPr/>
          <p:nvPr/>
        </p:nvSpPr>
        <p:spPr>
          <a:xfrm>
            <a:off x="4306206" y="7034633"/>
            <a:ext cx="3234791" cy="655643"/>
          </a:xfrm>
          <a:prstGeom prst="rect">
            <a:avLst/>
          </a:prstGeom>
          <a:solidFill>
            <a:schemeClr val="accent3">
              <a:lumMod val="40000"/>
              <a:lumOff val="6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IT" dirty="0"/>
              <a:t>Functional analysis of differentially regulated genes</a:t>
            </a:r>
          </a:p>
        </p:txBody>
      </p:sp>
      <p:sp>
        <p:nvSpPr>
          <p:cNvPr id="187" name="TextBox 186">
            <a:extLst>
              <a:ext uri="{FF2B5EF4-FFF2-40B4-BE49-F238E27FC236}">
                <a16:creationId xmlns:a16="http://schemas.microsoft.com/office/drawing/2014/main" id="{AE7EAB9F-FEC5-5D5C-B281-5292113BC85B}"/>
              </a:ext>
            </a:extLst>
          </p:cNvPr>
          <p:cNvSpPr txBox="1"/>
          <p:nvPr/>
        </p:nvSpPr>
        <p:spPr>
          <a:xfrm>
            <a:off x="316439" y="5673873"/>
            <a:ext cx="3392135" cy="1754326"/>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t>Quantitative comparison among classes</a:t>
            </a:r>
          </a:p>
          <a:p>
            <a:pPr marL="285750" indent="-285750">
              <a:buFontTx/>
              <a:buChar char="-"/>
            </a:pPr>
            <a:r>
              <a:rPr lang="en-IT" dirty="0"/>
              <a:t>Comparison of biological interpretention ofintrons preferentially found in samples within a CRIS class</a:t>
            </a:r>
          </a:p>
        </p:txBody>
      </p:sp>
      <p:cxnSp>
        <p:nvCxnSpPr>
          <p:cNvPr id="189" name="Elbow Connector 188">
            <a:extLst>
              <a:ext uri="{FF2B5EF4-FFF2-40B4-BE49-F238E27FC236}">
                <a16:creationId xmlns:a16="http://schemas.microsoft.com/office/drawing/2014/main" id="{7F129D6B-8F47-F9D5-5DB8-872623891A0F}"/>
              </a:ext>
            </a:extLst>
          </p:cNvPr>
          <p:cNvCxnSpPr>
            <a:stCxn id="13" idx="2"/>
            <a:endCxn id="187" idx="3"/>
          </p:cNvCxnSpPr>
          <p:nvPr/>
        </p:nvCxnSpPr>
        <p:spPr>
          <a:xfrm rot="5400000">
            <a:off x="2997402" y="5642410"/>
            <a:ext cx="1619799" cy="1974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a:extLst>
              <a:ext uri="{FF2B5EF4-FFF2-40B4-BE49-F238E27FC236}">
                <a16:creationId xmlns:a16="http://schemas.microsoft.com/office/drawing/2014/main" id="{BC098084-F511-9801-DA9D-BBB7BA7794F9}"/>
              </a:ext>
            </a:extLst>
          </p:cNvPr>
          <p:cNvCxnSpPr>
            <a:stCxn id="69" idx="3"/>
          </p:cNvCxnSpPr>
          <p:nvPr/>
        </p:nvCxnSpPr>
        <p:spPr>
          <a:xfrm>
            <a:off x="2069087" y="4577639"/>
            <a:ext cx="1836940" cy="941034"/>
          </a:xfrm>
          <a:prstGeom prst="bentConnector3">
            <a:avLst>
              <a:gd name="adj1" fmla="val 14277"/>
            </a:avLst>
          </a:prstGeom>
        </p:spPr>
        <p:style>
          <a:lnRef idx="1">
            <a:schemeClr val="accent1"/>
          </a:lnRef>
          <a:fillRef idx="0">
            <a:schemeClr val="accent1"/>
          </a:fillRef>
          <a:effectRef idx="0">
            <a:schemeClr val="accent1"/>
          </a:effectRef>
          <a:fontRef idx="minor">
            <a:schemeClr val="tx1"/>
          </a:fontRef>
        </p:style>
      </p:cxnSp>
      <p:cxnSp>
        <p:nvCxnSpPr>
          <p:cNvPr id="194" name="Elbow Connector 193">
            <a:extLst>
              <a:ext uri="{FF2B5EF4-FFF2-40B4-BE49-F238E27FC236}">
                <a16:creationId xmlns:a16="http://schemas.microsoft.com/office/drawing/2014/main" id="{0038D20F-6D0A-8EA0-34A4-9A8662A1AD1F}"/>
              </a:ext>
            </a:extLst>
          </p:cNvPr>
          <p:cNvCxnSpPr>
            <a:stCxn id="187" idx="2"/>
            <a:endCxn id="184" idx="1"/>
          </p:cNvCxnSpPr>
          <p:nvPr/>
        </p:nvCxnSpPr>
        <p:spPr>
          <a:xfrm rot="5400000" flipH="1" flipV="1">
            <a:off x="3126484" y="6248477"/>
            <a:ext cx="65744" cy="2293699"/>
          </a:xfrm>
          <a:prstGeom prst="bentConnector4">
            <a:avLst>
              <a:gd name="adj1" fmla="val -347712"/>
              <a:gd name="adj2" fmla="val 869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8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F5A4-09D6-EBA8-FCEC-6961F8214F95}"/>
              </a:ext>
            </a:extLst>
          </p:cNvPr>
          <p:cNvSpPr>
            <a:spLocks noGrp="1"/>
          </p:cNvSpPr>
          <p:nvPr>
            <p:ph type="title"/>
          </p:nvPr>
        </p:nvSpPr>
        <p:spPr>
          <a:xfrm>
            <a:off x="2137496" y="125235"/>
            <a:ext cx="7917007" cy="609283"/>
          </a:xfrm>
        </p:spPr>
        <p:txBody>
          <a:bodyPr>
            <a:normAutofit fontScale="90000"/>
          </a:bodyPr>
          <a:lstStyle/>
          <a:p>
            <a:r>
              <a:rPr lang="en-IT" dirty="0"/>
              <a:t>Quantitative comparison - 30%</a:t>
            </a:r>
          </a:p>
        </p:txBody>
      </p:sp>
      <p:pic>
        <p:nvPicPr>
          <p:cNvPr id="5" name="Content Placeholder 4" descr="A chart with different colored squares&#10;&#10;Description automatically generated">
            <a:extLst>
              <a:ext uri="{FF2B5EF4-FFF2-40B4-BE49-F238E27FC236}">
                <a16:creationId xmlns:a16="http://schemas.microsoft.com/office/drawing/2014/main" id="{10EDCBB7-7CB6-1A0C-FA5B-DEF608853B6B}"/>
              </a:ext>
            </a:extLst>
          </p:cNvPr>
          <p:cNvPicPr>
            <a:picLocks noGrp="1" noChangeAspect="1"/>
          </p:cNvPicPr>
          <p:nvPr>
            <p:ph idx="1"/>
          </p:nvPr>
        </p:nvPicPr>
        <p:blipFill>
          <a:blip r:embed="rId2"/>
          <a:stretch>
            <a:fillRect/>
          </a:stretch>
        </p:blipFill>
        <p:spPr>
          <a:xfrm>
            <a:off x="2593354" y="4474515"/>
            <a:ext cx="3365526" cy="3337750"/>
          </a:xfrm>
        </p:spPr>
      </p:pic>
      <p:pic>
        <p:nvPicPr>
          <p:cNvPr id="7" name="Picture 6" descr="A graph of different colored squares&#10;&#10;Description automatically generated">
            <a:extLst>
              <a:ext uri="{FF2B5EF4-FFF2-40B4-BE49-F238E27FC236}">
                <a16:creationId xmlns:a16="http://schemas.microsoft.com/office/drawing/2014/main" id="{66D8C27C-1236-C1AE-5C22-9A10DE960D0C}"/>
              </a:ext>
            </a:extLst>
          </p:cNvPr>
          <p:cNvPicPr>
            <a:picLocks noChangeAspect="1"/>
          </p:cNvPicPr>
          <p:nvPr/>
        </p:nvPicPr>
        <p:blipFill>
          <a:blip r:embed="rId3"/>
          <a:stretch>
            <a:fillRect/>
          </a:stretch>
        </p:blipFill>
        <p:spPr>
          <a:xfrm>
            <a:off x="6125693" y="935718"/>
            <a:ext cx="3370813" cy="3337673"/>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90FDC4EB-F944-4948-53D2-01DAFA93ECBA}"/>
              </a:ext>
            </a:extLst>
          </p:cNvPr>
          <p:cNvPicPr>
            <a:picLocks noChangeAspect="1"/>
          </p:cNvPicPr>
          <p:nvPr/>
        </p:nvPicPr>
        <p:blipFill>
          <a:blip r:embed="rId4"/>
          <a:stretch>
            <a:fillRect/>
          </a:stretch>
        </p:blipFill>
        <p:spPr>
          <a:xfrm>
            <a:off x="6095715" y="4469349"/>
            <a:ext cx="3370813" cy="3342916"/>
          </a:xfrm>
          <a:prstGeom prst="rect">
            <a:avLst/>
          </a:prstGeom>
        </p:spPr>
      </p:pic>
      <p:pic>
        <p:nvPicPr>
          <p:cNvPr id="4" name="Picture 3" descr="A graph of different colored squares&#10;&#10;Description automatically generated">
            <a:extLst>
              <a:ext uri="{FF2B5EF4-FFF2-40B4-BE49-F238E27FC236}">
                <a16:creationId xmlns:a16="http://schemas.microsoft.com/office/drawing/2014/main" id="{44A2B467-FA0B-2F90-09EF-DF3264FFF04E}"/>
              </a:ext>
            </a:extLst>
          </p:cNvPr>
          <p:cNvPicPr>
            <a:picLocks noChangeAspect="1"/>
          </p:cNvPicPr>
          <p:nvPr/>
        </p:nvPicPr>
        <p:blipFill>
          <a:blip r:embed="rId5"/>
          <a:stretch>
            <a:fillRect/>
          </a:stretch>
        </p:blipFill>
        <p:spPr>
          <a:xfrm>
            <a:off x="2593354" y="930474"/>
            <a:ext cx="3395449" cy="3342917"/>
          </a:xfrm>
          <a:prstGeom prst="rect">
            <a:avLst/>
          </a:prstGeom>
        </p:spPr>
      </p:pic>
    </p:spTree>
    <p:extLst>
      <p:ext uri="{BB962C8B-B14F-4D97-AF65-F5344CB8AC3E}">
        <p14:creationId xmlns:p14="http://schemas.microsoft.com/office/powerpoint/2010/main" val="4278837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F5A4-09D6-EBA8-FCEC-6961F8214F95}"/>
              </a:ext>
            </a:extLst>
          </p:cNvPr>
          <p:cNvSpPr>
            <a:spLocks noGrp="1"/>
          </p:cNvSpPr>
          <p:nvPr>
            <p:ph type="title"/>
          </p:nvPr>
        </p:nvSpPr>
        <p:spPr>
          <a:xfrm>
            <a:off x="2137496" y="129777"/>
            <a:ext cx="7917007" cy="649120"/>
          </a:xfrm>
        </p:spPr>
        <p:txBody>
          <a:bodyPr>
            <a:normAutofit fontScale="90000"/>
          </a:bodyPr>
          <a:lstStyle/>
          <a:p>
            <a:r>
              <a:rPr lang="en-IT" dirty="0"/>
              <a:t>Quantitative comparison - 5%</a:t>
            </a:r>
          </a:p>
        </p:txBody>
      </p:sp>
      <p:pic>
        <p:nvPicPr>
          <p:cNvPr id="3" name="Picture 2" descr="A chart with different colored squares&#10;&#10;Description automatically generated">
            <a:extLst>
              <a:ext uri="{FF2B5EF4-FFF2-40B4-BE49-F238E27FC236}">
                <a16:creationId xmlns:a16="http://schemas.microsoft.com/office/drawing/2014/main" id="{C48B8F31-F492-AFCC-5F0E-07A79E35B1D6}"/>
              </a:ext>
            </a:extLst>
          </p:cNvPr>
          <p:cNvPicPr>
            <a:picLocks noChangeAspect="1"/>
          </p:cNvPicPr>
          <p:nvPr/>
        </p:nvPicPr>
        <p:blipFill>
          <a:blip r:embed="rId2"/>
          <a:stretch>
            <a:fillRect/>
          </a:stretch>
        </p:blipFill>
        <p:spPr>
          <a:xfrm>
            <a:off x="2625631" y="4445296"/>
            <a:ext cx="3403155" cy="3463242"/>
          </a:xfrm>
          <a:prstGeom prst="rect">
            <a:avLst/>
          </a:prstGeom>
        </p:spPr>
      </p:pic>
      <p:pic>
        <p:nvPicPr>
          <p:cNvPr id="8" name="Picture 7" descr="A graph of different colored squares&#10;&#10;Description automatically generated">
            <a:extLst>
              <a:ext uri="{FF2B5EF4-FFF2-40B4-BE49-F238E27FC236}">
                <a16:creationId xmlns:a16="http://schemas.microsoft.com/office/drawing/2014/main" id="{9E623596-51F5-2080-CC70-F1449686CCDD}"/>
              </a:ext>
            </a:extLst>
          </p:cNvPr>
          <p:cNvPicPr>
            <a:picLocks noChangeAspect="1"/>
          </p:cNvPicPr>
          <p:nvPr/>
        </p:nvPicPr>
        <p:blipFill>
          <a:blip r:embed="rId3"/>
          <a:stretch>
            <a:fillRect/>
          </a:stretch>
        </p:blipFill>
        <p:spPr>
          <a:xfrm>
            <a:off x="6254771" y="820583"/>
            <a:ext cx="3438126" cy="3482346"/>
          </a:xfrm>
          <a:prstGeom prst="rect">
            <a:avLst/>
          </a:prstGeom>
        </p:spPr>
      </p:pic>
      <p:pic>
        <p:nvPicPr>
          <p:cNvPr id="11" name="Picture 10" descr="A graph of different colored squares&#10;&#10;Description automatically generated">
            <a:extLst>
              <a:ext uri="{FF2B5EF4-FFF2-40B4-BE49-F238E27FC236}">
                <a16:creationId xmlns:a16="http://schemas.microsoft.com/office/drawing/2014/main" id="{6F4E0E11-9F2F-788B-140D-4C0696FF3EE7}"/>
              </a:ext>
            </a:extLst>
          </p:cNvPr>
          <p:cNvPicPr>
            <a:picLocks noChangeAspect="1"/>
          </p:cNvPicPr>
          <p:nvPr/>
        </p:nvPicPr>
        <p:blipFill>
          <a:blip r:embed="rId4"/>
          <a:stretch>
            <a:fillRect/>
          </a:stretch>
        </p:blipFill>
        <p:spPr>
          <a:xfrm>
            <a:off x="6243185" y="4445296"/>
            <a:ext cx="3460272" cy="3482347"/>
          </a:xfrm>
          <a:prstGeom prst="rect">
            <a:avLst/>
          </a:prstGeom>
        </p:spPr>
      </p:pic>
      <p:pic>
        <p:nvPicPr>
          <p:cNvPr id="5" name="Picture 4" descr="A chart of different colored squares&#10;&#10;Description automatically generated">
            <a:extLst>
              <a:ext uri="{FF2B5EF4-FFF2-40B4-BE49-F238E27FC236}">
                <a16:creationId xmlns:a16="http://schemas.microsoft.com/office/drawing/2014/main" id="{0538F81E-2530-5DFE-5632-3B77982A8C28}"/>
              </a:ext>
            </a:extLst>
          </p:cNvPr>
          <p:cNvPicPr>
            <a:picLocks noChangeAspect="1"/>
          </p:cNvPicPr>
          <p:nvPr/>
        </p:nvPicPr>
        <p:blipFill>
          <a:blip r:embed="rId5"/>
          <a:stretch>
            <a:fillRect/>
          </a:stretch>
        </p:blipFill>
        <p:spPr>
          <a:xfrm>
            <a:off x="2606489" y="820584"/>
            <a:ext cx="3489511" cy="3482346"/>
          </a:xfrm>
          <a:prstGeom prst="rect">
            <a:avLst/>
          </a:prstGeom>
        </p:spPr>
      </p:pic>
    </p:spTree>
    <p:extLst>
      <p:ext uri="{BB962C8B-B14F-4D97-AF65-F5344CB8AC3E}">
        <p14:creationId xmlns:p14="http://schemas.microsoft.com/office/powerpoint/2010/main" val="3012460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F739-8930-CB95-062A-D8F823CFAEF6}"/>
              </a:ext>
            </a:extLst>
          </p:cNvPr>
          <p:cNvSpPr>
            <a:spLocks noGrp="1"/>
          </p:cNvSpPr>
          <p:nvPr>
            <p:ph type="title"/>
          </p:nvPr>
        </p:nvSpPr>
        <p:spPr>
          <a:xfrm>
            <a:off x="2141394" y="242345"/>
            <a:ext cx="7729728" cy="1188720"/>
          </a:xfrm>
        </p:spPr>
        <p:txBody>
          <a:bodyPr/>
          <a:lstStyle/>
          <a:p>
            <a:r>
              <a:rPr lang="en-IT" dirty="0"/>
              <a:t>The model</a:t>
            </a:r>
          </a:p>
        </p:txBody>
      </p:sp>
      <p:sp>
        <p:nvSpPr>
          <p:cNvPr id="3" name="Content Placeholder 2">
            <a:extLst>
              <a:ext uri="{FF2B5EF4-FFF2-40B4-BE49-F238E27FC236}">
                <a16:creationId xmlns:a16="http://schemas.microsoft.com/office/drawing/2014/main" id="{FE3001EC-27FC-13C6-C9B2-9CFFD217ED0D}"/>
              </a:ext>
            </a:extLst>
          </p:cNvPr>
          <p:cNvSpPr>
            <a:spLocks noGrp="1"/>
          </p:cNvSpPr>
          <p:nvPr>
            <p:ph idx="1"/>
          </p:nvPr>
        </p:nvSpPr>
        <p:spPr/>
        <p:txBody>
          <a:bodyPr/>
          <a:lstStyle/>
          <a:p>
            <a:r>
              <a:rPr lang="en-IT" dirty="0"/>
              <a:t>158 in vitro cell lines</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r>
              <a:rPr lang="en-IT" dirty="0"/>
              <a:t>149 classified according to the CRIS classifier</a:t>
            </a:r>
          </a:p>
        </p:txBody>
      </p:sp>
      <p:pic>
        <p:nvPicPr>
          <p:cNvPr id="5" name="Picture 4" descr="A screen shot of a screen&#10;&#10;Description automatically generated">
            <a:extLst>
              <a:ext uri="{FF2B5EF4-FFF2-40B4-BE49-F238E27FC236}">
                <a16:creationId xmlns:a16="http://schemas.microsoft.com/office/drawing/2014/main" id="{4ED090E8-1742-C05A-9E6F-2CCC20A72D18}"/>
              </a:ext>
            </a:extLst>
          </p:cNvPr>
          <p:cNvPicPr>
            <a:picLocks noChangeAspect="1"/>
          </p:cNvPicPr>
          <p:nvPr/>
        </p:nvPicPr>
        <p:blipFill rotWithShape="1">
          <a:blip r:embed="rId2"/>
          <a:srcRect l="6805" t="5996" b="8967"/>
          <a:stretch/>
        </p:blipFill>
        <p:spPr>
          <a:xfrm>
            <a:off x="7215339" y="4940419"/>
            <a:ext cx="3060392" cy="2792542"/>
          </a:xfrm>
          <a:prstGeom prst="rect">
            <a:avLst/>
          </a:prstGeom>
          <a:ln>
            <a:solidFill>
              <a:schemeClr val="tx1"/>
            </a:solidFill>
          </a:ln>
        </p:spPr>
      </p:pic>
      <p:pic>
        <p:nvPicPr>
          <p:cNvPr id="9" name="Picture 8" descr="A diagram of a person's body&#10;&#10;Description automatically generated">
            <a:extLst>
              <a:ext uri="{FF2B5EF4-FFF2-40B4-BE49-F238E27FC236}">
                <a16:creationId xmlns:a16="http://schemas.microsoft.com/office/drawing/2014/main" id="{1510347F-2E32-A457-527D-BC416119C8B4}"/>
              </a:ext>
            </a:extLst>
          </p:cNvPr>
          <p:cNvPicPr>
            <a:picLocks noChangeAspect="1"/>
          </p:cNvPicPr>
          <p:nvPr/>
        </p:nvPicPr>
        <p:blipFill>
          <a:blip r:embed="rId3"/>
          <a:stretch>
            <a:fillRect/>
          </a:stretch>
        </p:blipFill>
        <p:spPr>
          <a:xfrm>
            <a:off x="5133748" y="2088033"/>
            <a:ext cx="3611787" cy="2515352"/>
          </a:xfrm>
          <a:prstGeom prst="rect">
            <a:avLst/>
          </a:prstGeom>
          <a:ln>
            <a:solidFill>
              <a:schemeClr val="tx1"/>
            </a:solidFill>
          </a:ln>
        </p:spPr>
      </p:pic>
    </p:spTree>
    <p:extLst>
      <p:ext uri="{BB962C8B-B14F-4D97-AF65-F5344CB8AC3E}">
        <p14:creationId xmlns:p14="http://schemas.microsoft.com/office/powerpoint/2010/main" val="205404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3EE1-40BE-CC95-8354-FE7E022929FE}"/>
              </a:ext>
            </a:extLst>
          </p:cNvPr>
          <p:cNvSpPr>
            <a:spLocks noGrp="1"/>
          </p:cNvSpPr>
          <p:nvPr>
            <p:ph type="title"/>
          </p:nvPr>
        </p:nvSpPr>
        <p:spPr>
          <a:xfrm>
            <a:off x="9263934" y="119346"/>
            <a:ext cx="2733947" cy="369332"/>
          </a:xfrm>
        </p:spPr>
        <p:txBody>
          <a:bodyPr>
            <a:noAutofit/>
          </a:bodyPr>
          <a:lstStyle/>
          <a:p>
            <a:r>
              <a:rPr lang="en-IT" sz="2400" dirty="0"/>
              <a:t>The pipeline</a:t>
            </a:r>
          </a:p>
        </p:txBody>
      </p:sp>
      <p:sp>
        <p:nvSpPr>
          <p:cNvPr id="4" name="Rectangle 3">
            <a:extLst>
              <a:ext uri="{FF2B5EF4-FFF2-40B4-BE49-F238E27FC236}">
                <a16:creationId xmlns:a16="http://schemas.microsoft.com/office/drawing/2014/main" id="{4F252653-96E3-52E2-EA30-67A4F4990068}"/>
              </a:ext>
            </a:extLst>
          </p:cNvPr>
          <p:cNvSpPr/>
          <p:nvPr/>
        </p:nvSpPr>
        <p:spPr>
          <a:xfrm>
            <a:off x="1362936" y="1748128"/>
            <a:ext cx="2390470" cy="199341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Introns selected yb CNN with a IR-ratio</a:t>
            </a:r>
          </a:p>
          <a:p>
            <a:pPr marL="285750" indent="-285750">
              <a:buFontTx/>
              <a:buChar char="-"/>
            </a:pPr>
            <a:r>
              <a:rPr lang="en-IT" dirty="0">
                <a:solidFill>
                  <a:schemeClr val="tx1"/>
                </a:solidFill>
              </a:rPr>
              <a:t>0.05 (default for IRFinder)</a:t>
            </a:r>
          </a:p>
          <a:p>
            <a:pPr marL="285750" indent="-285750">
              <a:buFontTx/>
              <a:buChar char="-"/>
            </a:pPr>
            <a:r>
              <a:rPr lang="en-IT" dirty="0">
                <a:solidFill>
                  <a:schemeClr val="tx1"/>
                </a:solidFill>
              </a:rPr>
              <a:t>0.1</a:t>
            </a:r>
          </a:p>
          <a:p>
            <a:pPr marL="285750" indent="-285750">
              <a:buFontTx/>
              <a:buChar char="-"/>
            </a:pPr>
            <a:r>
              <a:rPr lang="en-IT" dirty="0">
                <a:solidFill>
                  <a:schemeClr val="tx1"/>
                </a:solidFill>
              </a:rPr>
              <a:t>0.2</a:t>
            </a:r>
          </a:p>
          <a:p>
            <a:pPr marL="285750" indent="-285750">
              <a:buFontTx/>
              <a:buChar char="-"/>
            </a:pPr>
            <a:r>
              <a:rPr lang="en-IT" dirty="0">
                <a:solidFill>
                  <a:schemeClr val="tx1"/>
                </a:solidFill>
              </a:rPr>
              <a:t>0.3</a:t>
            </a:r>
          </a:p>
        </p:txBody>
      </p:sp>
      <p:sp>
        <p:nvSpPr>
          <p:cNvPr id="5" name="TextBox 4">
            <a:extLst>
              <a:ext uri="{FF2B5EF4-FFF2-40B4-BE49-F238E27FC236}">
                <a16:creationId xmlns:a16="http://schemas.microsoft.com/office/drawing/2014/main" id="{762B19A5-1D08-5FB6-0DE0-CEA374055051}"/>
              </a:ext>
            </a:extLst>
          </p:cNvPr>
          <p:cNvSpPr txBox="1"/>
          <p:nvPr/>
        </p:nvSpPr>
        <p:spPr>
          <a:xfrm>
            <a:off x="1991830" y="1143727"/>
            <a:ext cx="1132682" cy="369332"/>
          </a:xfrm>
          <a:prstGeom prst="rect">
            <a:avLst/>
          </a:prstGeom>
          <a:solidFill>
            <a:schemeClr val="bg1"/>
          </a:solidFill>
        </p:spPr>
        <p:txBody>
          <a:bodyPr wrap="none" rtlCol="0">
            <a:spAutoFit/>
          </a:bodyPr>
          <a:lstStyle/>
          <a:p>
            <a:r>
              <a:rPr lang="en-IT" b="1" dirty="0"/>
              <a:t>IRFinder</a:t>
            </a:r>
          </a:p>
        </p:txBody>
      </p:sp>
      <p:cxnSp>
        <p:nvCxnSpPr>
          <p:cNvPr id="6" name="Straight Arrow Connector 5">
            <a:extLst>
              <a:ext uri="{FF2B5EF4-FFF2-40B4-BE49-F238E27FC236}">
                <a16:creationId xmlns:a16="http://schemas.microsoft.com/office/drawing/2014/main" id="{6A501DB6-BD9B-385E-E955-F3C57064BB2B}"/>
              </a:ext>
            </a:extLst>
          </p:cNvPr>
          <p:cNvCxnSpPr>
            <a:cxnSpLocks/>
            <a:stCxn id="5" idx="2"/>
            <a:endCxn id="4" idx="0"/>
          </p:cNvCxnSpPr>
          <p:nvPr/>
        </p:nvCxnSpPr>
        <p:spPr>
          <a:xfrm>
            <a:off x="2558171" y="1513059"/>
            <a:ext cx="0" cy="235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32AE773-7FC7-7F81-0E3B-C4B58502FB3D}"/>
              </a:ext>
            </a:extLst>
          </p:cNvPr>
          <p:cNvSpPr/>
          <p:nvPr/>
        </p:nvSpPr>
        <p:spPr>
          <a:xfrm>
            <a:off x="4587006" y="1912959"/>
            <a:ext cx="2531036" cy="8469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ysClr val="windowText" lastClr="000000"/>
                </a:solidFill>
              </a:rPr>
              <a:t>Introns detected as exons in not annotated transcripts </a:t>
            </a:r>
          </a:p>
        </p:txBody>
      </p:sp>
      <p:sp>
        <p:nvSpPr>
          <p:cNvPr id="8" name="TextBox 7">
            <a:extLst>
              <a:ext uri="{FF2B5EF4-FFF2-40B4-BE49-F238E27FC236}">
                <a16:creationId xmlns:a16="http://schemas.microsoft.com/office/drawing/2014/main" id="{90FF73AA-80CD-8539-E691-70A8C5D640AA}"/>
              </a:ext>
            </a:extLst>
          </p:cNvPr>
          <p:cNvSpPr txBox="1"/>
          <p:nvPr/>
        </p:nvSpPr>
        <p:spPr>
          <a:xfrm>
            <a:off x="6801757" y="1160677"/>
            <a:ext cx="1154740" cy="369332"/>
          </a:xfrm>
          <a:prstGeom prst="rect">
            <a:avLst/>
          </a:prstGeom>
          <a:solidFill>
            <a:schemeClr val="bg1"/>
          </a:solidFill>
        </p:spPr>
        <p:txBody>
          <a:bodyPr wrap="none" rtlCol="0">
            <a:spAutoFit/>
          </a:bodyPr>
          <a:lstStyle/>
          <a:p>
            <a:r>
              <a:rPr lang="en-IT" b="1" dirty="0"/>
              <a:t>Stringtie</a:t>
            </a:r>
          </a:p>
        </p:txBody>
      </p:sp>
      <p:sp>
        <p:nvSpPr>
          <p:cNvPr id="13" name="Rectangle 12">
            <a:extLst>
              <a:ext uri="{FF2B5EF4-FFF2-40B4-BE49-F238E27FC236}">
                <a16:creationId xmlns:a16="http://schemas.microsoft.com/office/drawing/2014/main" id="{92FDAD4D-21A4-4085-1150-1812ED0E66DD}"/>
              </a:ext>
            </a:extLst>
          </p:cNvPr>
          <p:cNvSpPr/>
          <p:nvPr/>
        </p:nvSpPr>
        <p:spPr>
          <a:xfrm>
            <a:off x="2492853" y="4157904"/>
            <a:ext cx="2826348" cy="7733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Not annotated introns with strong credibility</a:t>
            </a:r>
          </a:p>
        </p:txBody>
      </p:sp>
      <p:sp>
        <p:nvSpPr>
          <p:cNvPr id="15" name="Rectangle 14">
            <a:extLst>
              <a:ext uri="{FF2B5EF4-FFF2-40B4-BE49-F238E27FC236}">
                <a16:creationId xmlns:a16="http://schemas.microsoft.com/office/drawing/2014/main" id="{D369EB11-F941-552D-ABF7-A62A7F69ABD2}"/>
              </a:ext>
            </a:extLst>
          </p:cNvPr>
          <p:cNvSpPr/>
          <p:nvPr/>
        </p:nvSpPr>
        <p:spPr>
          <a:xfrm>
            <a:off x="7586304" y="1735904"/>
            <a:ext cx="3098800" cy="84691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n w="0"/>
                <a:solidFill>
                  <a:schemeClr val="bg1">
                    <a:lumMod val="75000"/>
                  </a:schemeClr>
                </a:solidFill>
                <a:effectLst>
                  <a:outerShdw blurRad="38100" dist="19050" dir="2700000" algn="tl" rotWithShape="0">
                    <a:schemeClr val="dk1">
                      <a:alpha val="40000"/>
                    </a:schemeClr>
                  </a:outerShdw>
                </a:effectLst>
              </a:rPr>
              <a:t>D</a:t>
            </a:r>
            <a:r>
              <a:rPr lang="en-IT" dirty="0">
                <a:ln w="0"/>
                <a:solidFill>
                  <a:schemeClr val="bg1">
                    <a:lumMod val="75000"/>
                  </a:schemeClr>
                </a:solidFill>
                <a:effectLst>
                  <a:outerShdw blurRad="38100" dist="19050" dir="2700000" algn="tl" rotWithShape="0">
                    <a:schemeClr val="dk1">
                      <a:alpha val="40000"/>
                    </a:schemeClr>
                  </a:outerShdw>
                </a:effectLst>
              </a:rPr>
              <a:t>etection and quantification of isoforms for each gene</a:t>
            </a:r>
          </a:p>
        </p:txBody>
      </p:sp>
      <p:sp>
        <p:nvSpPr>
          <p:cNvPr id="16" name="Rectangle 15">
            <a:extLst>
              <a:ext uri="{FF2B5EF4-FFF2-40B4-BE49-F238E27FC236}">
                <a16:creationId xmlns:a16="http://schemas.microsoft.com/office/drawing/2014/main" id="{690AEC16-CCA9-EC54-0A80-C997F57B8621}"/>
              </a:ext>
            </a:extLst>
          </p:cNvPr>
          <p:cNvSpPr/>
          <p:nvPr/>
        </p:nvSpPr>
        <p:spPr>
          <a:xfrm>
            <a:off x="7519725" y="3710299"/>
            <a:ext cx="3231958" cy="8461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bg1">
                    <a:lumMod val="75000"/>
                  </a:schemeClr>
                </a:solidFill>
              </a:rPr>
              <a:t>Charachterization of transcriptional heterogeneity and alterantive splicing events</a:t>
            </a:r>
          </a:p>
        </p:txBody>
      </p:sp>
      <p:cxnSp>
        <p:nvCxnSpPr>
          <p:cNvPr id="17" name="Straight Arrow Connector 16">
            <a:extLst>
              <a:ext uri="{FF2B5EF4-FFF2-40B4-BE49-F238E27FC236}">
                <a16:creationId xmlns:a16="http://schemas.microsoft.com/office/drawing/2014/main" id="{9C61A81F-801B-641B-CB3F-95EFA8CA95E4}"/>
              </a:ext>
            </a:extLst>
          </p:cNvPr>
          <p:cNvCxnSpPr>
            <a:cxnSpLocks/>
            <a:stCxn id="15" idx="2"/>
            <a:endCxn id="16" idx="0"/>
          </p:cNvCxnSpPr>
          <p:nvPr/>
        </p:nvCxnSpPr>
        <p:spPr>
          <a:xfrm>
            <a:off x="9135704" y="2582817"/>
            <a:ext cx="0" cy="1127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B3CA51E-20C1-FA14-3D11-A8B3F73159F4}"/>
              </a:ext>
            </a:extLst>
          </p:cNvPr>
          <p:cNvSpPr/>
          <p:nvPr/>
        </p:nvSpPr>
        <p:spPr>
          <a:xfrm>
            <a:off x="111635" y="419097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sp>
        <p:nvSpPr>
          <p:cNvPr id="71" name="Rectangle 70">
            <a:extLst>
              <a:ext uri="{FF2B5EF4-FFF2-40B4-BE49-F238E27FC236}">
                <a16:creationId xmlns:a16="http://schemas.microsoft.com/office/drawing/2014/main" id="{3BFE945E-F781-C8BA-716D-F09F28218A71}"/>
              </a:ext>
            </a:extLst>
          </p:cNvPr>
          <p:cNvSpPr/>
          <p:nvPr/>
        </p:nvSpPr>
        <p:spPr>
          <a:xfrm>
            <a:off x="10024397" y="276193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cxnSp>
        <p:nvCxnSpPr>
          <p:cNvPr id="73" name="Straight Arrow Connector 72">
            <a:extLst>
              <a:ext uri="{FF2B5EF4-FFF2-40B4-BE49-F238E27FC236}">
                <a16:creationId xmlns:a16="http://schemas.microsoft.com/office/drawing/2014/main" id="{478A7EA6-0817-0975-F66A-BDD11F57758F}"/>
              </a:ext>
            </a:extLst>
          </p:cNvPr>
          <p:cNvCxnSpPr>
            <a:cxnSpLocks/>
            <a:stCxn id="71" idx="1"/>
          </p:cNvCxnSpPr>
          <p:nvPr/>
        </p:nvCxnSpPr>
        <p:spPr>
          <a:xfrm flipH="1">
            <a:off x="9135705" y="3148598"/>
            <a:ext cx="888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8A258D9B-08D8-EA9E-F105-ECEDC6240CF7}"/>
              </a:ext>
            </a:extLst>
          </p:cNvPr>
          <p:cNvSpPr/>
          <p:nvPr/>
        </p:nvSpPr>
        <p:spPr>
          <a:xfrm>
            <a:off x="7128174" y="4765228"/>
            <a:ext cx="2204357" cy="528095"/>
          </a:xfrm>
          <a:prstGeom prst="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bg1">
                    <a:lumMod val="75000"/>
                  </a:schemeClr>
                </a:solidFill>
              </a:rPr>
              <a:t> ANNOTATED</a:t>
            </a:r>
          </a:p>
        </p:txBody>
      </p:sp>
      <p:sp>
        <p:nvSpPr>
          <p:cNvPr id="76" name="Rectangle 75">
            <a:extLst>
              <a:ext uri="{FF2B5EF4-FFF2-40B4-BE49-F238E27FC236}">
                <a16:creationId xmlns:a16="http://schemas.microsoft.com/office/drawing/2014/main" id="{882D95BE-3667-B09D-5016-A242158D47BF}"/>
              </a:ext>
            </a:extLst>
          </p:cNvPr>
          <p:cNvSpPr/>
          <p:nvPr/>
        </p:nvSpPr>
        <p:spPr>
          <a:xfrm>
            <a:off x="9332531" y="4765229"/>
            <a:ext cx="2204357" cy="528095"/>
          </a:xfrm>
          <a:prstGeom prst="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bg1">
                    <a:lumMod val="75000"/>
                  </a:schemeClr>
                </a:solidFill>
              </a:rPr>
              <a:t>NOT ANNOTATED</a:t>
            </a:r>
          </a:p>
        </p:txBody>
      </p:sp>
      <p:cxnSp>
        <p:nvCxnSpPr>
          <p:cNvPr id="78" name="Elbow Connector 77">
            <a:extLst>
              <a:ext uri="{FF2B5EF4-FFF2-40B4-BE49-F238E27FC236}">
                <a16:creationId xmlns:a16="http://schemas.microsoft.com/office/drawing/2014/main" id="{EB35B57D-F652-EE54-CE4F-30C87AD8632E}"/>
              </a:ext>
            </a:extLst>
          </p:cNvPr>
          <p:cNvCxnSpPr>
            <a:cxnSpLocks/>
            <a:stCxn id="16" idx="1"/>
            <a:endCxn id="74" idx="0"/>
          </p:cNvCxnSpPr>
          <p:nvPr/>
        </p:nvCxnSpPr>
        <p:spPr>
          <a:xfrm rot="10800000" flipH="1" flipV="1">
            <a:off x="7519725" y="4133394"/>
            <a:ext cx="710628" cy="631834"/>
          </a:xfrm>
          <a:prstGeom prst="bentConnector4">
            <a:avLst>
              <a:gd name="adj1" fmla="val -3216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F2B597F1-E980-F9BD-82C1-9C474ABAFC3B}"/>
              </a:ext>
            </a:extLst>
          </p:cNvPr>
          <p:cNvCxnSpPr>
            <a:stCxn id="16" idx="3"/>
            <a:endCxn id="76" idx="0"/>
          </p:cNvCxnSpPr>
          <p:nvPr/>
        </p:nvCxnSpPr>
        <p:spPr>
          <a:xfrm flipH="1">
            <a:off x="10434709" y="4133394"/>
            <a:ext cx="316974" cy="631834"/>
          </a:xfrm>
          <a:prstGeom prst="bentConnector4">
            <a:avLst>
              <a:gd name="adj1" fmla="val -7211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7C2489BE-805C-8CF6-9B50-12F020EED497}"/>
              </a:ext>
            </a:extLst>
          </p:cNvPr>
          <p:cNvSpPr txBox="1"/>
          <p:nvPr/>
        </p:nvSpPr>
        <p:spPr>
          <a:xfrm>
            <a:off x="7128174" y="5298012"/>
            <a:ext cx="2204356" cy="1200329"/>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solidFill>
                  <a:schemeClr val="bg1">
                    <a:lumMod val="75000"/>
                  </a:schemeClr>
                </a:solidFill>
              </a:rPr>
              <a:t>Quantitative comparison among classes</a:t>
            </a:r>
          </a:p>
          <a:p>
            <a:pPr marL="285750" indent="-285750">
              <a:buFontTx/>
              <a:buChar char="-"/>
            </a:pPr>
            <a:r>
              <a:rPr lang="en-IT" dirty="0">
                <a:solidFill>
                  <a:schemeClr val="bg1">
                    <a:lumMod val="75000"/>
                  </a:schemeClr>
                </a:solidFill>
              </a:rPr>
              <a:t>Biotype evaluation</a:t>
            </a:r>
          </a:p>
        </p:txBody>
      </p:sp>
      <p:sp>
        <p:nvSpPr>
          <p:cNvPr id="104" name="Rectangle 103">
            <a:extLst>
              <a:ext uri="{FF2B5EF4-FFF2-40B4-BE49-F238E27FC236}">
                <a16:creationId xmlns:a16="http://schemas.microsoft.com/office/drawing/2014/main" id="{6ED7E100-20A7-970F-B32E-0AB99817CF7B}"/>
              </a:ext>
            </a:extLst>
          </p:cNvPr>
          <p:cNvSpPr/>
          <p:nvPr/>
        </p:nvSpPr>
        <p:spPr>
          <a:xfrm>
            <a:off x="4349666" y="145778"/>
            <a:ext cx="1939071" cy="342900"/>
          </a:xfrm>
          <a:prstGeom prst="rect">
            <a:avLst/>
          </a:prstGeom>
          <a:solidFill>
            <a:srgbClr val="FAD34F"/>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ysClr val="windowText" lastClr="000000"/>
                </a:solidFill>
              </a:rPr>
              <a:t>158 samples</a:t>
            </a:r>
          </a:p>
        </p:txBody>
      </p:sp>
      <p:sp>
        <p:nvSpPr>
          <p:cNvPr id="106" name="Rounded Rectangle 105">
            <a:extLst>
              <a:ext uri="{FF2B5EF4-FFF2-40B4-BE49-F238E27FC236}">
                <a16:creationId xmlns:a16="http://schemas.microsoft.com/office/drawing/2014/main" id="{C48C9EA3-8B0B-6C84-3A52-4F902770183B}"/>
              </a:ext>
            </a:extLst>
          </p:cNvPr>
          <p:cNvSpPr/>
          <p:nvPr/>
        </p:nvSpPr>
        <p:spPr>
          <a:xfrm>
            <a:off x="4721678" y="731605"/>
            <a:ext cx="1195045" cy="389815"/>
          </a:xfrm>
          <a:prstGeom prst="roundRect">
            <a:avLst/>
          </a:prstGeom>
          <a:solidFill>
            <a:srgbClr val="C27A8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T" dirty="0"/>
              <a:t>STAR</a:t>
            </a:r>
          </a:p>
        </p:txBody>
      </p:sp>
      <p:cxnSp>
        <p:nvCxnSpPr>
          <p:cNvPr id="108" name="Straight Arrow Connector 107">
            <a:extLst>
              <a:ext uri="{FF2B5EF4-FFF2-40B4-BE49-F238E27FC236}">
                <a16:creationId xmlns:a16="http://schemas.microsoft.com/office/drawing/2014/main" id="{C8CD1FBD-35D7-F9EE-B1CF-E55E8DE68058}"/>
              </a:ext>
            </a:extLst>
          </p:cNvPr>
          <p:cNvCxnSpPr>
            <a:stCxn id="104" idx="2"/>
            <a:endCxn id="106" idx="0"/>
          </p:cNvCxnSpPr>
          <p:nvPr/>
        </p:nvCxnSpPr>
        <p:spPr>
          <a:xfrm flipH="1">
            <a:off x="5319201" y="488678"/>
            <a:ext cx="1" cy="24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4EA16D8-8F86-C060-B31B-491F3A17C93C}"/>
              </a:ext>
            </a:extLst>
          </p:cNvPr>
          <p:cNvCxnSpPr>
            <a:stCxn id="106" idx="1"/>
            <a:endCxn id="5" idx="0"/>
          </p:cNvCxnSpPr>
          <p:nvPr/>
        </p:nvCxnSpPr>
        <p:spPr>
          <a:xfrm rot="10800000" flipV="1">
            <a:off x="2558172" y="926513"/>
            <a:ext cx="2163507" cy="2172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F004A873-A1BD-AB23-73C1-D099C003F775}"/>
              </a:ext>
            </a:extLst>
          </p:cNvPr>
          <p:cNvCxnSpPr>
            <a:stCxn id="106" idx="3"/>
            <a:endCxn id="8" idx="0"/>
          </p:cNvCxnSpPr>
          <p:nvPr/>
        </p:nvCxnSpPr>
        <p:spPr>
          <a:xfrm>
            <a:off x="5916723" y="926513"/>
            <a:ext cx="1462405" cy="234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F9936A5-E852-BEE5-558B-68AB2C8112A0}"/>
              </a:ext>
            </a:extLst>
          </p:cNvPr>
          <p:cNvSpPr txBox="1"/>
          <p:nvPr/>
        </p:nvSpPr>
        <p:spPr>
          <a:xfrm>
            <a:off x="9332532" y="5290523"/>
            <a:ext cx="2204356" cy="923330"/>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solidFill>
                  <a:schemeClr val="bg1">
                    <a:lumMod val="75000"/>
                  </a:schemeClr>
                </a:solidFill>
              </a:rPr>
              <a:t>Quantitative comparison among classes</a:t>
            </a:r>
          </a:p>
        </p:txBody>
      </p:sp>
      <p:sp>
        <p:nvSpPr>
          <p:cNvPr id="120" name="Rectangle 119">
            <a:extLst>
              <a:ext uri="{FF2B5EF4-FFF2-40B4-BE49-F238E27FC236}">
                <a16:creationId xmlns:a16="http://schemas.microsoft.com/office/drawing/2014/main" id="{206DCE40-004A-BDEA-FE05-FF62483815CF}"/>
              </a:ext>
            </a:extLst>
          </p:cNvPr>
          <p:cNvSpPr/>
          <p:nvPr/>
        </p:nvSpPr>
        <p:spPr>
          <a:xfrm>
            <a:off x="10655765" y="6319003"/>
            <a:ext cx="1482557" cy="5838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T" dirty="0">
                <a:solidFill>
                  <a:schemeClr val="bg1"/>
                </a:solidFill>
              </a:rPr>
              <a:t>Ensembl gene informations</a:t>
            </a:r>
          </a:p>
        </p:txBody>
      </p:sp>
      <p:cxnSp>
        <p:nvCxnSpPr>
          <p:cNvPr id="121" name="Straight Arrow Connector 120">
            <a:extLst>
              <a:ext uri="{FF2B5EF4-FFF2-40B4-BE49-F238E27FC236}">
                <a16:creationId xmlns:a16="http://schemas.microsoft.com/office/drawing/2014/main" id="{D2F3E921-DE23-8E84-5CE7-8D24977DB882}"/>
              </a:ext>
            </a:extLst>
          </p:cNvPr>
          <p:cNvCxnSpPr>
            <a:cxnSpLocks/>
            <a:stCxn id="118" idx="2"/>
            <a:endCxn id="128" idx="0"/>
          </p:cNvCxnSpPr>
          <p:nvPr/>
        </p:nvCxnSpPr>
        <p:spPr>
          <a:xfrm flipH="1">
            <a:off x="10434709" y="6213853"/>
            <a:ext cx="1" cy="762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AA71D8F-47F3-E301-3753-FDC6A78FFB80}"/>
              </a:ext>
            </a:extLst>
          </p:cNvPr>
          <p:cNvCxnSpPr>
            <a:cxnSpLocks/>
            <a:stCxn id="120" idx="1"/>
          </p:cNvCxnSpPr>
          <p:nvPr/>
        </p:nvCxnSpPr>
        <p:spPr>
          <a:xfrm flipH="1">
            <a:off x="10434709" y="6610921"/>
            <a:ext cx="22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E378F923-16D5-2AE2-8702-F93E50F305F5}"/>
              </a:ext>
            </a:extLst>
          </p:cNvPr>
          <p:cNvSpPr/>
          <p:nvPr/>
        </p:nvSpPr>
        <p:spPr>
          <a:xfrm>
            <a:off x="9108852" y="6976099"/>
            <a:ext cx="2651714" cy="916985"/>
          </a:xfrm>
          <a:prstGeom prst="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bg1">
                    <a:lumMod val="75000"/>
                  </a:schemeClr>
                </a:solidFill>
              </a:rPr>
              <a:t>NOT ANNOTATED – ASSIGNED TO A GENOMIC REGION</a:t>
            </a:r>
          </a:p>
        </p:txBody>
      </p:sp>
      <p:cxnSp>
        <p:nvCxnSpPr>
          <p:cNvPr id="150" name="Elbow Connector 149">
            <a:extLst>
              <a:ext uri="{FF2B5EF4-FFF2-40B4-BE49-F238E27FC236}">
                <a16:creationId xmlns:a16="http://schemas.microsoft.com/office/drawing/2014/main" id="{668E72C9-DA00-98D6-D22D-A0F514D100E9}"/>
              </a:ext>
            </a:extLst>
          </p:cNvPr>
          <p:cNvCxnSpPr>
            <a:cxnSpLocks/>
            <a:stCxn id="74" idx="1"/>
            <a:endCxn id="166" idx="0"/>
          </p:cNvCxnSpPr>
          <p:nvPr/>
        </p:nvCxnSpPr>
        <p:spPr>
          <a:xfrm rot="10800000" flipV="1">
            <a:off x="5916724" y="5029275"/>
            <a:ext cx="1211451" cy="12529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a:extLst>
              <a:ext uri="{FF2B5EF4-FFF2-40B4-BE49-F238E27FC236}">
                <a16:creationId xmlns:a16="http://schemas.microsoft.com/office/drawing/2014/main" id="{17CCF1A1-C551-9662-7D3C-41387C176A57}"/>
              </a:ext>
            </a:extLst>
          </p:cNvPr>
          <p:cNvCxnSpPr>
            <a:cxnSpLocks/>
            <a:stCxn id="128" idx="1"/>
            <a:endCxn id="166" idx="3"/>
          </p:cNvCxnSpPr>
          <p:nvPr/>
        </p:nvCxnSpPr>
        <p:spPr>
          <a:xfrm rot="10800000">
            <a:off x="6889972" y="6605344"/>
            <a:ext cx="2218880" cy="829249"/>
          </a:xfrm>
          <a:prstGeom prst="bentConnector3">
            <a:avLst>
              <a:gd name="adj1" fmla="val 283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Elbow Connector 158">
            <a:extLst>
              <a:ext uri="{FF2B5EF4-FFF2-40B4-BE49-F238E27FC236}">
                <a16:creationId xmlns:a16="http://schemas.microsoft.com/office/drawing/2014/main" id="{A70CAA03-4029-50AB-0366-CBEFB43B3F28}"/>
              </a:ext>
            </a:extLst>
          </p:cNvPr>
          <p:cNvCxnSpPr>
            <a:stCxn id="8" idx="1"/>
            <a:endCxn id="7" idx="0"/>
          </p:cNvCxnSpPr>
          <p:nvPr/>
        </p:nvCxnSpPr>
        <p:spPr>
          <a:xfrm rot="10800000" flipV="1">
            <a:off x="5852525" y="1345343"/>
            <a:ext cx="949233" cy="5676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Elbow Connector 160">
            <a:extLst>
              <a:ext uri="{FF2B5EF4-FFF2-40B4-BE49-F238E27FC236}">
                <a16:creationId xmlns:a16="http://schemas.microsoft.com/office/drawing/2014/main" id="{A96DFFA1-F919-3835-DD1B-A9E85DC16E7C}"/>
              </a:ext>
            </a:extLst>
          </p:cNvPr>
          <p:cNvCxnSpPr>
            <a:stCxn id="8" idx="3"/>
            <a:endCxn id="15" idx="0"/>
          </p:cNvCxnSpPr>
          <p:nvPr/>
        </p:nvCxnSpPr>
        <p:spPr>
          <a:xfrm>
            <a:off x="7956497" y="1345343"/>
            <a:ext cx="1179207" cy="3905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62">
            <a:extLst>
              <a:ext uri="{FF2B5EF4-FFF2-40B4-BE49-F238E27FC236}">
                <a16:creationId xmlns:a16="http://schemas.microsoft.com/office/drawing/2014/main" id="{0F19C436-4F59-1399-2214-8ADFE4AC8BFD}"/>
              </a:ext>
            </a:extLst>
          </p:cNvPr>
          <p:cNvCxnSpPr>
            <a:stCxn id="7" idx="2"/>
            <a:endCxn id="13" idx="0"/>
          </p:cNvCxnSpPr>
          <p:nvPr/>
        </p:nvCxnSpPr>
        <p:spPr>
          <a:xfrm rot="5400000">
            <a:off x="4180260" y="2485639"/>
            <a:ext cx="1398033" cy="19464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730A2F10-80E5-D633-05FB-ED1991279DA9}"/>
              </a:ext>
            </a:extLst>
          </p:cNvPr>
          <p:cNvCxnSpPr>
            <a:stCxn id="4" idx="2"/>
            <a:endCxn id="13" idx="0"/>
          </p:cNvCxnSpPr>
          <p:nvPr/>
        </p:nvCxnSpPr>
        <p:spPr>
          <a:xfrm rot="16200000" flipH="1">
            <a:off x="3023921" y="3275797"/>
            <a:ext cx="416357" cy="134785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BE85A10D-1807-1360-3A2B-FB0CBFB82F1B}"/>
              </a:ext>
            </a:extLst>
          </p:cNvPr>
          <p:cNvSpPr txBox="1"/>
          <p:nvPr/>
        </p:nvSpPr>
        <p:spPr>
          <a:xfrm>
            <a:off x="4943474" y="6282177"/>
            <a:ext cx="1946498" cy="646331"/>
          </a:xfrm>
          <a:prstGeom prst="rect">
            <a:avLst/>
          </a:prstGeom>
          <a:solidFill>
            <a:schemeClr val="bg1"/>
          </a:solidFill>
          <a:ln>
            <a:solidFill>
              <a:schemeClr val="accent2">
                <a:lumMod val="50000"/>
              </a:schemeClr>
            </a:solidFill>
          </a:ln>
        </p:spPr>
        <p:txBody>
          <a:bodyPr wrap="square" rtlCol="0">
            <a:spAutoFit/>
          </a:bodyPr>
          <a:lstStyle/>
          <a:p>
            <a:pPr algn="ctr"/>
            <a:r>
              <a:rPr lang="en-IT" dirty="0">
                <a:solidFill>
                  <a:schemeClr val="bg1">
                    <a:lumMod val="75000"/>
                  </a:schemeClr>
                </a:solidFill>
              </a:rPr>
              <a:t>Poisson regression model </a:t>
            </a:r>
          </a:p>
        </p:txBody>
      </p:sp>
      <p:cxnSp>
        <p:nvCxnSpPr>
          <p:cNvPr id="181" name="Straight Arrow Connector 180">
            <a:extLst>
              <a:ext uri="{FF2B5EF4-FFF2-40B4-BE49-F238E27FC236}">
                <a16:creationId xmlns:a16="http://schemas.microsoft.com/office/drawing/2014/main" id="{FA11A6BF-8988-4506-236E-830855E43B61}"/>
              </a:ext>
            </a:extLst>
          </p:cNvPr>
          <p:cNvCxnSpPr>
            <a:cxnSpLocks/>
            <a:stCxn id="166" idx="2"/>
            <a:endCxn id="184" idx="0"/>
          </p:cNvCxnSpPr>
          <p:nvPr/>
        </p:nvCxnSpPr>
        <p:spPr>
          <a:xfrm>
            <a:off x="5916723" y="6928508"/>
            <a:ext cx="6879" cy="10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364A847E-458F-046C-61D8-4B43AEDF8EB0}"/>
              </a:ext>
            </a:extLst>
          </p:cNvPr>
          <p:cNvSpPr/>
          <p:nvPr/>
        </p:nvSpPr>
        <p:spPr>
          <a:xfrm>
            <a:off x="4306206" y="7034633"/>
            <a:ext cx="3234791" cy="655643"/>
          </a:xfrm>
          <a:prstGeom prst="rect">
            <a:avLst/>
          </a:prstGeom>
          <a:solidFill>
            <a:schemeClr val="accent3"/>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IT" dirty="0"/>
              <a:t>Functional analysis of differentially regulated genes</a:t>
            </a:r>
          </a:p>
        </p:txBody>
      </p:sp>
      <p:sp>
        <p:nvSpPr>
          <p:cNvPr id="187" name="TextBox 186">
            <a:extLst>
              <a:ext uri="{FF2B5EF4-FFF2-40B4-BE49-F238E27FC236}">
                <a16:creationId xmlns:a16="http://schemas.microsoft.com/office/drawing/2014/main" id="{AE7EAB9F-FEC5-5D5C-B281-5292113BC85B}"/>
              </a:ext>
            </a:extLst>
          </p:cNvPr>
          <p:cNvSpPr txBox="1"/>
          <p:nvPr/>
        </p:nvSpPr>
        <p:spPr>
          <a:xfrm>
            <a:off x="316439" y="5673873"/>
            <a:ext cx="3392135" cy="1754326"/>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t>Quantitative comparison among classes</a:t>
            </a:r>
          </a:p>
          <a:p>
            <a:pPr marL="285750" indent="-285750">
              <a:buFontTx/>
              <a:buChar char="-"/>
            </a:pPr>
            <a:r>
              <a:rPr lang="en-IT" dirty="0"/>
              <a:t>Comparison of biological interpretention ofintrons preferentially found in samples within a CRIS class</a:t>
            </a:r>
          </a:p>
        </p:txBody>
      </p:sp>
      <p:cxnSp>
        <p:nvCxnSpPr>
          <p:cNvPr id="189" name="Elbow Connector 188">
            <a:extLst>
              <a:ext uri="{FF2B5EF4-FFF2-40B4-BE49-F238E27FC236}">
                <a16:creationId xmlns:a16="http://schemas.microsoft.com/office/drawing/2014/main" id="{7F129D6B-8F47-F9D5-5DB8-872623891A0F}"/>
              </a:ext>
            </a:extLst>
          </p:cNvPr>
          <p:cNvCxnSpPr>
            <a:stCxn id="13" idx="2"/>
            <a:endCxn id="187" idx="3"/>
          </p:cNvCxnSpPr>
          <p:nvPr/>
        </p:nvCxnSpPr>
        <p:spPr>
          <a:xfrm rot="5400000">
            <a:off x="2997402" y="5642410"/>
            <a:ext cx="1619799" cy="1974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a:extLst>
              <a:ext uri="{FF2B5EF4-FFF2-40B4-BE49-F238E27FC236}">
                <a16:creationId xmlns:a16="http://schemas.microsoft.com/office/drawing/2014/main" id="{BC098084-F511-9801-DA9D-BBB7BA7794F9}"/>
              </a:ext>
            </a:extLst>
          </p:cNvPr>
          <p:cNvCxnSpPr>
            <a:stCxn id="69" idx="3"/>
          </p:cNvCxnSpPr>
          <p:nvPr/>
        </p:nvCxnSpPr>
        <p:spPr>
          <a:xfrm>
            <a:off x="2069087" y="4577639"/>
            <a:ext cx="1836940" cy="941034"/>
          </a:xfrm>
          <a:prstGeom prst="bentConnector3">
            <a:avLst>
              <a:gd name="adj1" fmla="val 14277"/>
            </a:avLst>
          </a:prstGeom>
        </p:spPr>
        <p:style>
          <a:lnRef idx="1">
            <a:schemeClr val="accent1"/>
          </a:lnRef>
          <a:fillRef idx="0">
            <a:schemeClr val="accent1"/>
          </a:fillRef>
          <a:effectRef idx="0">
            <a:schemeClr val="accent1"/>
          </a:effectRef>
          <a:fontRef idx="minor">
            <a:schemeClr val="tx1"/>
          </a:fontRef>
        </p:style>
      </p:cxnSp>
      <p:cxnSp>
        <p:nvCxnSpPr>
          <p:cNvPr id="194" name="Elbow Connector 193">
            <a:extLst>
              <a:ext uri="{FF2B5EF4-FFF2-40B4-BE49-F238E27FC236}">
                <a16:creationId xmlns:a16="http://schemas.microsoft.com/office/drawing/2014/main" id="{0038D20F-6D0A-8EA0-34A4-9A8662A1AD1F}"/>
              </a:ext>
            </a:extLst>
          </p:cNvPr>
          <p:cNvCxnSpPr>
            <a:stCxn id="187" idx="2"/>
            <a:endCxn id="184" idx="1"/>
          </p:cNvCxnSpPr>
          <p:nvPr/>
        </p:nvCxnSpPr>
        <p:spPr>
          <a:xfrm rot="5400000" flipH="1" flipV="1">
            <a:off x="3126484" y="6248477"/>
            <a:ext cx="65744" cy="2293699"/>
          </a:xfrm>
          <a:prstGeom prst="bentConnector4">
            <a:avLst>
              <a:gd name="adj1" fmla="val -347712"/>
              <a:gd name="adj2" fmla="val 869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454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9E27F9D-8AD1-1278-FFAC-3B20E1BA3D2E}"/>
              </a:ext>
            </a:extLst>
          </p:cNvPr>
          <p:cNvGraphicFramePr>
            <a:graphicFrameLocks noGrp="1"/>
          </p:cNvGraphicFramePr>
          <p:nvPr>
            <p:ph idx="1"/>
            <p:extLst>
              <p:ext uri="{D42A27DB-BD31-4B8C-83A1-F6EECF244321}">
                <p14:modId xmlns:p14="http://schemas.microsoft.com/office/powerpoint/2010/main" val="3932091596"/>
              </p:ext>
            </p:extLst>
          </p:nvPr>
        </p:nvGraphicFramePr>
        <p:xfrm>
          <a:off x="1175657" y="1781298"/>
          <a:ext cx="9904022" cy="5422035"/>
        </p:xfrm>
        <a:graphic>
          <a:graphicData uri="http://schemas.openxmlformats.org/drawingml/2006/table">
            <a:tbl>
              <a:tblPr/>
              <a:tblGrid>
                <a:gridCol w="749494">
                  <a:extLst>
                    <a:ext uri="{9D8B030D-6E8A-4147-A177-3AD203B41FA5}">
                      <a16:colId xmlns:a16="http://schemas.microsoft.com/office/drawing/2014/main" val="1229943567"/>
                    </a:ext>
                  </a:extLst>
                </a:gridCol>
                <a:gridCol w="698635">
                  <a:extLst>
                    <a:ext uri="{9D8B030D-6E8A-4147-A177-3AD203B41FA5}">
                      <a16:colId xmlns:a16="http://schemas.microsoft.com/office/drawing/2014/main" val="1268124416"/>
                    </a:ext>
                  </a:extLst>
                </a:gridCol>
                <a:gridCol w="698635">
                  <a:extLst>
                    <a:ext uri="{9D8B030D-6E8A-4147-A177-3AD203B41FA5}">
                      <a16:colId xmlns:a16="http://schemas.microsoft.com/office/drawing/2014/main" val="2973880630"/>
                    </a:ext>
                  </a:extLst>
                </a:gridCol>
                <a:gridCol w="698635">
                  <a:extLst>
                    <a:ext uri="{9D8B030D-6E8A-4147-A177-3AD203B41FA5}">
                      <a16:colId xmlns:a16="http://schemas.microsoft.com/office/drawing/2014/main" val="3188172305"/>
                    </a:ext>
                  </a:extLst>
                </a:gridCol>
                <a:gridCol w="698635">
                  <a:extLst>
                    <a:ext uri="{9D8B030D-6E8A-4147-A177-3AD203B41FA5}">
                      <a16:colId xmlns:a16="http://schemas.microsoft.com/office/drawing/2014/main" val="2103705499"/>
                    </a:ext>
                  </a:extLst>
                </a:gridCol>
                <a:gridCol w="698635">
                  <a:extLst>
                    <a:ext uri="{9D8B030D-6E8A-4147-A177-3AD203B41FA5}">
                      <a16:colId xmlns:a16="http://schemas.microsoft.com/office/drawing/2014/main" val="3291789383"/>
                    </a:ext>
                  </a:extLst>
                </a:gridCol>
                <a:gridCol w="698635">
                  <a:extLst>
                    <a:ext uri="{9D8B030D-6E8A-4147-A177-3AD203B41FA5}">
                      <a16:colId xmlns:a16="http://schemas.microsoft.com/office/drawing/2014/main" val="2863431282"/>
                    </a:ext>
                  </a:extLst>
                </a:gridCol>
                <a:gridCol w="698635">
                  <a:extLst>
                    <a:ext uri="{9D8B030D-6E8A-4147-A177-3AD203B41FA5}">
                      <a16:colId xmlns:a16="http://schemas.microsoft.com/office/drawing/2014/main" val="3798151571"/>
                    </a:ext>
                  </a:extLst>
                </a:gridCol>
                <a:gridCol w="770908">
                  <a:extLst>
                    <a:ext uri="{9D8B030D-6E8A-4147-A177-3AD203B41FA5}">
                      <a16:colId xmlns:a16="http://schemas.microsoft.com/office/drawing/2014/main" val="599153306"/>
                    </a:ext>
                  </a:extLst>
                </a:gridCol>
                <a:gridCol w="698635">
                  <a:extLst>
                    <a:ext uri="{9D8B030D-6E8A-4147-A177-3AD203B41FA5}">
                      <a16:colId xmlns:a16="http://schemas.microsoft.com/office/drawing/2014/main" val="4048403673"/>
                    </a:ext>
                  </a:extLst>
                </a:gridCol>
                <a:gridCol w="698635">
                  <a:extLst>
                    <a:ext uri="{9D8B030D-6E8A-4147-A177-3AD203B41FA5}">
                      <a16:colId xmlns:a16="http://schemas.microsoft.com/office/drawing/2014/main" val="3845956693"/>
                    </a:ext>
                  </a:extLst>
                </a:gridCol>
                <a:gridCol w="698635">
                  <a:extLst>
                    <a:ext uri="{9D8B030D-6E8A-4147-A177-3AD203B41FA5}">
                      <a16:colId xmlns:a16="http://schemas.microsoft.com/office/drawing/2014/main" val="1047768359"/>
                    </a:ext>
                  </a:extLst>
                </a:gridCol>
                <a:gridCol w="698635">
                  <a:extLst>
                    <a:ext uri="{9D8B030D-6E8A-4147-A177-3AD203B41FA5}">
                      <a16:colId xmlns:a16="http://schemas.microsoft.com/office/drawing/2014/main" val="2513884476"/>
                    </a:ext>
                  </a:extLst>
                </a:gridCol>
                <a:gridCol w="698635">
                  <a:extLst>
                    <a:ext uri="{9D8B030D-6E8A-4147-A177-3AD203B41FA5}">
                      <a16:colId xmlns:a16="http://schemas.microsoft.com/office/drawing/2014/main" val="3375177211"/>
                    </a:ext>
                  </a:extLst>
                </a:gridCol>
              </a:tblGrid>
              <a:tr h="290212">
                <a:tc gridSpan="6">
                  <a:txBody>
                    <a:bodyPr/>
                    <a:lstStyle/>
                    <a:p>
                      <a:pPr algn="ctr" fontAlgn="b"/>
                      <a:r>
                        <a:rPr lang="en-GB" sz="1050" b="0" i="0" u="none" strike="noStrike" dirty="0" err="1">
                          <a:solidFill>
                            <a:srgbClr val="FFFFFF"/>
                          </a:solidFill>
                          <a:effectLst/>
                          <a:latin typeface="Calibri" panose="020F0502020204030204" pitchFamily="34" charset="0"/>
                        </a:rPr>
                        <a:t>Cutoff</a:t>
                      </a:r>
                      <a:r>
                        <a:rPr lang="en-GB" sz="1050" b="0" i="0" u="none" strike="noStrike" dirty="0">
                          <a:solidFill>
                            <a:srgbClr val="FFFFFF"/>
                          </a:solidFill>
                          <a:effectLst/>
                          <a:latin typeface="Calibri" panose="020F0502020204030204" pitchFamily="34" charset="0"/>
                        </a:rPr>
                        <a:t> at 30% - de novo events in uniquely classified </a:t>
                      </a:r>
                      <a:r>
                        <a:rPr lang="en-GB" sz="1050" b="0" i="0" u="none" strike="noStrike" dirty="0" err="1">
                          <a:solidFill>
                            <a:srgbClr val="FFFFFF"/>
                          </a:solidFill>
                          <a:effectLst/>
                          <a:latin typeface="Calibri" panose="020F0502020204030204" pitchFamily="34" charset="0"/>
                        </a:rPr>
                        <a:t>cris</a:t>
                      </a:r>
                      <a:r>
                        <a:rPr lang="en-GB" sz="1050" b="0" i="0" u="none" strike="noStrike" dirty="0">
                          <a:solidFill>
                            <a:srgbClr val="FFFFFF"/>
                          </a:solidFill>
                          <a:effectLst/>
                          <a:latin typeface="Calibri" panose="020F0502020204030204" pitchFamily="34" charset="0"/>
                        </a:rPr>
                        <a:t> samples not present in samples which are not within that class</a:t>
                      </a:r>
                    </a:p>
                  </a:txBody>
                  <a:tcPr marL="5043" marR="5043" marT="5043" marB="0" anchor="b">
                    <a:lnL>
                      <a:noFill/>
                    </a:lnL>
                    <a:lnR>
                      <a:noFill/>
                    </a:lnR>
                    <a:lnT>
                      <a:noFill/>
                    </a:lnT>
                    <a:lnB w="6350" cap="flat" cmpd="sng" algn="ctr">
                      <a:solidFill>
                        <a:srgbClr val="000000"/>
                      </a:solidFill>
                      <a:prstDash val="solid"/>
                      <a:round/>
                      <a:headEnd type="none" w="med" len="med"/>
                      <a:tailEnd type="none" w="med" len="med"/>
                    </a:lnB>
                    <a:solidFill>
                      <a:srgbClr val="2F75B5"/>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gridSpan="6">
                  <a:txBody>
                    <a:bodyPr/>
                    <a:lstStyle/>
                    <a:p>
                      <a:pPr algn="ctr" fontAlgn="b"/>
                      <a:r>
                        <a:rPr lang="en-GB" sz="1050" b="0" i="0" u="none" strike="noStrike">
                          <a:solidFill>
                            <a:srgbClr val="FFFFFF"/>
                          </a:solidFill>
                          <a:effectLst/>
                          <a:latin typeface="Calibri" panose="020F0502020204030204" pitchFamily="34" charset="0"/>
                        </a:rPr>
                        <a:t>Cutoff at 30% - de novo events in samples according to primary cris classification and not present in samples which are not within that class</a:t>
                      </a:r>
                    </a:p>
                  </a:txBody>
                  <a:tcPr marL="5043" marR="5043" marT="5043" marB="0" anchor="b">
                    <a:lnL>
                      <a:noFill/>
                    </a:lnL>
                    <a:lnR>
                      <a:noFill/>
                    </a:lnR>
                    <a:lnT>
                      <a:noFill/>
                    </a:lnT>
                    <a:lnB w="6350" cap="flat" cmpd="sng" algn="ctr">
                      <a:solidFill>
                        <a:srgbClr val="000000"/>
                      </a:solidFill>
                      <a:prstDash val="solid"/>
                      <a:round/>
                      <a:headEnd type="none" w="med" len="med"/>
                      <a:tailEnd type="none" w="med" len="med"/>
                    </a:lnB>
                    <a:solidFill>
                      <a:srgbClr val="548235"/>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extLst>
                  <a:ext uri="{0D108BD9-81ED-4DB2-BD59-A6C34878D82A}">
                    <a16:rowId xmlns:a16="http://schemas.microsoft.com/office/drawing/2014/main" val="661757647"/>
                  </a:ext>
                </a:extLst>
              </a:tr>
              <a:tr h="154779">
                <a:tc>
                  <a:txBody>
                    <a:bodyPr/>
                    <a:lstStyle/>
                    <a:p>
                      <a:pPr algn="l" fontAlgn="b"/>
                      <a:r>
                        <a:rPr lang="en-IT" sz="1050" b="0" i="0" u="none" strike="noStrike">
                          <a:solidFill>
                            <a:srgbClr val="000000"/>
                          </a:solidFill>
                          <a:effectLst/>
                          <a:latin typeface="Calibri" panose="020F0502020204030204" pitchFamily="34" charset="0"/>
                        </a:rPr>
                        <a:t> </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CRISA</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CRISB</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CRISC</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CRISE</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T" sz="1050" b="0" i="0" u="none" strike="noStrike">
                          <a:solidFill>
                            <a:srgbClr val="000000"/>
                          </a:solidFill>
                          <a:effectLst/>
                          <a:latin typeface="Calibri" panose="020F0502020204030204" pitchFamily="34" charset="0"/>
                        </a:rPr>
                        <a:t> </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CRISA</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CRISB</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CRISC</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CRISE</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372710"/>
                  </a:ext>
                </a:extLst>
              </a:tr>
              <a:tr h="154779">
                <a:tc>
                  <a:txBody>
                    <a:bodyPr/>
                    <a:lstStyle/>
                    <a:p>
                      <a:pPr algn="l" fontAlgn="b"/>
                      <a:r>
                        <a:rPr lang="en-GB" sz="1050" b="0" i="0" u="none" strike="noStrike">
                          <a:solidFill>
                            <a:srgbClr val="000000"/>
                          </a:solidFill>
                          <a:effectLst/>
                          <a:latin typeface="Calibri" panose="020F0502020204030204" pitchFamily="34" charset="0"/>
                        </a:rPr>
                        <a:t>total introns</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141</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137</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74</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61</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56</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GB" sz="1050" b="0" i="0" u="none" strike="noStrike">
                          <a:solidFill>
                            <a:srgbClr val="000000"/>
                          </a:solidFill>
                          <a:effectLst/>
                          <a:latin typeface="Calibri" panose="020F0502020204030204" pitchFamily="34" charset="0"/>
                        </a:rPr>
                        <a:t>total introns</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152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278</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109</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88</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60</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7872435"/>
                  </a:ext>
                </a:extLst>
              </a:tr>
              <a:tr h="328908">
                <a:tc>
                  <a:txBody>
                    <a:bodyPr/>
                    <a:lstStyle/>
                    <a:p>
                      <a:pPr algn="l" fontAlgn="b"/>
                      <a:r>
                        <a:rPr lang="en-GB" sz="1050" b="0" i="0" u="none" strike="noStrike">
                          <a:solidFill>
                            <a:srgbClr val="000000"/>
                          </a:solidFill>
                          <a:effectLst/>
                          <a:latin typeface="Calibri" panose="020F0502020204030204" pitchFamily="34" charset="0"/>
                        </a:rPr>
                        <a:t>maximum shared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GB" sz="1050" b="0" i="0" u="none" strike="noStrike">
                          <a:solidFill>
                            <a:srgbClr val="000000"/>
                          </a:solidFill>
                          <a:effectLst/>
                          <a:latin typeface="Calibri" panose="020F0502020204030204" pitchFamily="34" charset="0"/>
                        </a:rPr>
                        <a:t>maximum shared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4</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935930"/>
                  </a:ext>
                </a:extLst>
              </a:tr>
              <a:tr h="154779">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14154310"/>
                  </a:ext>
                </a:extLst>
              </a:tr>
              <a:tr h="154779">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extLst>
                  <a:ext uri="{0D108BD9-81ED-4DB2-BD59-A6C34878D82A}">
                    <a16:rowId xmlns:a16="http://schemas.microsoft.com/office/drawing/2014/main" val="1849897299"/>
                  </a:ext>
                </a:extLst>
              </a:tr>
              <a:tr h="154779">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extLst>
                  <a:ext uri="{0D108BD9-81ED-4DB2-BD59-A6C34878D82A}">
                    <a16:rowId xmlns:a16="http://schemas.microsoft.com/office/drawing/2014/main" val="1546988802"/>
                  </a:ext>
                </a:extLst>
              </a:tr>
              <a:tr h="309559">
                <a:tc gridSpan="6">
                  <a:txBody>
                    <a:bodyPr/>
                    <a:lstStyle/>
                    <a:p>
                      <a:pPr algn="ctr" fontAlgn="b"/>
                      <a:r>
                        <a:rPr lang="en-GB" sz="1050" b="0" i="0" u="none" strike="noStrike">
                          <a:solidFill>
                            <a:srgbClr val="000000"/>
                          </a:solidFill>
                          <a:effectLst/>
                          <a:latin typeface="Calibri" panose="020F0502020204030204" pitchFamily="34" charset="0"/>
                        </a:rPr>
                        <a:t>Cutoff at 20% - de novo events in uniquely classified cris samples not present in samples which are not within that class</a:t>
                      </a:r>
                    </a:p>
                  </a:txBody>
                  <a:tcPr marL="5043" marR="5043" marT="5043" marB="0" anchor="b">
                    <a:lnL>
                      <a:noFill/>
                    </a:lnL>
                    <a:lnR>
                      <a:noFill/>
                    </a:lnR>
                    <a:lnT>
                      <a:noFill/>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gridSpan="6">
                  <a:txBody>
                    <a:bodyPr/>
                    <a:lstStyle/>
                    <a:p>
                      <a:pPr algn="ctr" fontAlgn="b"/>
                      <a:r>
                        <a:rPr lang="en-GB" sz="1050" b="0" i="0" u="none" strike="noStrike">
                          <a:solidFill>
                            <a:srgbClr val="000000"/>
                          </a:solidFill>
                          <a:effectLst/>
                          <a:latin typeface="Calibri" panose="020F0502020204030204" pitchFamily="34" charset="0"/>
                        </a:rPr>
                        <a:t>Cutoff at 20% - de novo events in samples according to primary cris classification and not present in samples which are not within that class</a:t>
                      </a:r>
                    </a:p>
                  </a:txBody>
                  <a:tcPr marL="5043" marR="5043" marT="5043" marB="0" anchor="b">
                    <a:lnL>
                      <a:noFill/>
                    </a:lnL>
                    <a:lnR>
                      <a:noFill/>
                    </a:lnR>
                    <a:lnT>
                      <a:noFill/>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extLst>
                  <a:ext uri="{0D108BD9-81ED-4DB2-BD59-A6C34878D82A}">
                    <a16:rowId xmlns:a16="http://schemas.microsoft.com/office/drawing/2014/main" val="3564001730"/>
                  </a:ext>
                </a:extLst>
              </a:tr>
              <a:tr h="154779">
                <a:tc>
                  <a:txBody>
                    <a:bodyPr/>
                    <a:lstStyle/>
                    <a:p>
                      <a:pPr algn="l" fontAlgn="b"/>
                      <a:r>
                        <a:rPr lang="en-IT" sz="1050" b="0" i="0" u="none" strike="noStrike">
                          <a:solidFill>
                            <a:srgbClr val="000000"/>
                          </a:solidFill>
                          <a:effectLst/>
                          <a:latin typeface="Calibri" panose="020F0502020204030204" pitchFamily="34" charset="0"/>
                        </a:rPr>
                        <a:t> </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CRISA</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CRISB</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CRISC</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CRISE</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T" sz="1050" b="0" i="0" u="none" strike="noStrike">
                          <a:solidFill>
                            <a:srgbClr val="000000"/>
                          </a:solidFill>
                          <a:effectLst/>
                          <a:latin typeface="Calibri" panose="020F0502020204030204" pitchFamily="34" charset="0"/>
                        </a:rPr>
                        <a:t> </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CRISA</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CRISB</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CRISC</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CRISE</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3683596"/>
                  </a:ext>
                </a:extLst>
              </a:tr>
              <a:tr h="154779">
                <a:tc>
                  <a:txBody>
                    <a:bodyPr/>
                    <a:lstStyle/>
                    <a:p>
                      <a:pPr algn="l" fontAlgn="b"/>
                      <a:r>
                        <a:rPr lang="en-GB" sz="1050" b="0" i="0" u="none" strike="noStrike">
                          <a:solidFill>
                            <a:srgbClr val="000000"/>
                          </a:solidFill>
                          <a:effectLst/>
                          <a:latin typeface="Calibri" panose="020F0502020204030204" pitchFamily="34" charset="0"/>
                        </a:rPr>
                        <a:t>total introns</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205</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213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104</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121</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81</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GB" sz="1050" b="0" i="0" u="none" strike="noStrike">
                          <a:solidFill>
                            <a:srgbClr val="000000"/>
                          </a:solidFill>
                          <a:effectLst/>
                          <a:latin typeface="Calibri" panose="020F0502020204030204" pitchFamily="34" charset="0"/>
                        </a:rPr>
                        <a:t>total introns</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220</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392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159</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163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87</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6501676"/>
                  </a:ext>
                </a:extLst>
              </a:tr>
              <a:tr h="328908">
                <a:tc>
                  <a:txBody>
                    <a:bodyPr/>
                    <a:lstStyle/>
                    <a:p>
                      <a:pPr algn="l" fontAlgn="b"/>
                      <a:r>
                        <a:rPr lang="en-GB" sz="1050" b="0" i="0" u="none" strike="noStrike">
                          <a:solidFill>
                            <a:srgbClr val="000000"/>
                          </a:solidFill>
                          <a:effectLst/>
                          <a:latin typeface="Calibri" panose="020F0502020204030204" pitchFamily="34" charset="0"/>
                        </a:rPr>
                        <a:t>maximum shared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GB" sz="1050" b="0" i="0" u="none" strike="noStrike">
                          <a:solidFill>
                            <a:srgbClr val="000000"/>
                          </a:solidFill>
                          <a:effectLst/>
                          <a:latin typeface="Calibri" panose="020F0502020204030204" pitchFamily="34" charset="0"/>
                        </a:rPr>
                        <a:t>maximum shared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4</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184920"/>
                  </a:ext>
                </a:extLst>
              </a:tr>
              <a:tr h="154779">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82780866"/>
                  </a:ext>
                </a:extLst>
              </a:tr>
              <a:tr h="154779">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extLst>
                  <a:ext uri="{0D108BD9-81ED-4DB2-BD59-A6C34878D82A}">
                    <a16:rowId xmlns:a16="http://schemas.microsoft.com/office/drawing/2014/main" val="3639397314"/>
                  </a:ext>
                </a:extLst>
              </a:tr>
              <a:tr h="154779">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extLst>
                  <a:ext uri="{0D108BD9-81ED-4DB2-BD59-A6C34878D82A}">
                    <a16:rowId xmlns:a16="http://schemas.microsoft.com/office/drawing/2014/main" val="255218461"/>
                  </a:ext>
                </a:extLst>
              </a:tr>
              <a:tr h="309559">
                <a:tc gridSpan="6">
                  <a:txBody>
                    <a:bodyPr/>
                    <a:lstStyle/>
                    <a:p>
                      <a:pPr algn="ctr" fontAlgn="b"/>
                      <a:r>
                        <a:rPr lang="en-GB" sz="1050" b="0" i="0" u="none" strike="noStrike">
                          <a:solidFill>
                            <a:srgbClr val="000000"/>
                          </a:solidFill>
                          <a:effectLst/>
                          <a:latin typeface="Calibri" panose="020F0502020204030204" pitchFamily="34" charset="0"/>
                        </a:rPr>
                        <a:t>Cutoff at 10% - de novo events in uniquely classified cris samples not present in samples which are not within that class</a:t>
                      </a:r>
                    </a:p>
                  </a:txBody>
                  <a:tcPr marL="5043" marR="5043" marT="5043" marB="0" anchor="b">
                    <a:lnL>
                      <a:noFill/>
                    </a:lnL>
                    <a:lnR>
                      <a:noFill/>
                    </a:lnR>
                    <a:lnT>
                      <a:noFill/>
                    </a:lnT>
                    <a:lnB w="6350" cap="flat" cmpd="sng" algn="ctr">
                      <a:solidFill>
                        <a:srgbClr val="000000"/>
                      </a:solidFill>
                      <a:prstDash val="solid"/>
                      <a:round/>
                      <a:headEnd type="none" w="med" len="med"/>
                      <a:tailEnd type="none" w="med" len="med"/>
                    </a:lnB>
                    <a:solidFill>
                      <a:srgbClr val="BDD7EE"/>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gridSpan="6">
                  <a:txBody>
                    <a:bodyPr/>
                    <a:lstStyle/>
                    <a:p>
                      <a:pPr algn="ctr" fontAlgn="b"/>
                      <a:r>
                        <a:rPr lang="en-GB" sz="1050" b="0" i="0" u="none" strike="noStrike">
                          <a:solidFill>
                            <a:srgbClr val="000000"/>
                          </a:solidFill>
                          <a:effectLst/>
                          <a:latin typeface="Calibri" panose="020F0502020204030204" pitchFamily="34" charset="0"/>
                        </a:rPr>
                        <a:t>Cutoff at 10% - de novo events in samples according to primary cris classification and not present in samples which are not within that class</a:t>
                      </a:r>
                    </a:p>
                  </a:txBody>
                  <a:tcPr marL="5043" marR="5043" marT="5043" marB="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extLst>
                  <a:ext uri="{0D108BD9-81ED-4DB2-BD59-A6C34878D82A}">
                    <a16:rowId xmlns:a16="http://schemas.microsoft.com/office/drawing/2014/main" val="4105440810"/>
                  </a:ext>
                </a:extLst>
              </a:tr>
              <a:tr h="154779">
                <a:tc>
                  <a:txBody>
                    <a:bodyPr/>
                    <a:lstStyle/>
                    <a:p>
                      <a:pPr algn="l" fontAlgn="b"/>
                      <a:r>
                        <a:rPr lang="en-IT" sz="1050" b="0" i="0" u="none" strike="noStrike">
                          <a:solidFill>
                            <a:srgbClr val="000000"/>
                          </a:solidFill>
                          <a:effectLst/>
                          <a:latin typeface="Calibri" panose="020F0502020204030204" pitchFamily="34" charset="0"/>
                        </a:rPr>
                        <a:t> </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CRISA</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CRISB</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CRISC</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CRISE</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T" sz="1050" b="0" i="0" u="none" strike="noStrike">
                          <a:solidFill>
                            <a:srgbClr val="000000"/>
                          </a:solidFill>
                          <a:effectLst/>
                          <a:latin typeface="Calibri" panose="020F0502020204030204" pitchFamily="34" charset="0"/>
                        </a:rPr>
                        <a:t> </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CRISA</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CRISB</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CRISC</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CRISE</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746236"/>
                  </a:ext>
                </a:extLst>
              </a:tr>
              <a:tr h="154779">
                <a:tc>
                  <a:txBody>
                    <a:bodyPr/>
                    <a:lstStyle/>
                    <a:p>
                      <a:pPr algn="l" fontAlgn="b"/>
                      <a:r>
                        <a:rPr lang="en-GB" sz="1050" b="0" i="0" u="none" strike="noStrike">
                          <a:solidFill>
                            <a:srgbClr val="000000"/>
                          </a:solidFill>
                          <a:effectLst/>
                          <a:latin typeface="Calibri" panose="020F0502020204030204" pitchFamily="34" charset="0"/>
                        </a:rPr>
                        <a:t>total introns</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250</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287</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150</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162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97</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GB" sz="1050" b="0" i="0" u="none" strike="noStrike">
                          <a:solidFill>
                            <a:srgbClr val="000000"/>
                          </a:solidFill>
                          <a:effectLst/>
                          <a:latin typeface="Calibri" panose="020F0502020204030204" pitchFamily="34" charset="0"/>
                        </a:rPr>
                        <a:t>total introns</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275</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516</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219</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226</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110</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394291"/>
                  </a:ext>
                </a:extLst>
              </a:tr>
              <a:tr h="328908">
                <a:tc>
                  <a:txBody>
                    <a:bodyPr/>
                    <a:lstStyle/>
                    <a:p>
                      <a:pPr algn="l" fontAlgn="b"/>
                      <a:r>
                        <a:rPr lang="en-GB" sz="1050" b="0" i="0" u="none" strike="noStrike">
                          <a:solidFill>
                            <a:srgbClr val="000000"/>
                          </a:solidFill>
                          <a:effectLst/>
                          <a:latin typeface="Calibri" panose="020F0502020204030204" pitchFamily="34" charset="0"/>
                        </a:rPr>
                        <a:t>maximum shared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GB" sz="1050" b="0" i="0" u="none" strike="noStrike">
                          <a:solidFill>
                            <a:srgbClr val="000000"/>
                          </a:solidFill>
                          <a:effectLst/>
                          <a:latin typeface="Calibri" panose="020F0502020204030204" pitchFamily="34" charset="0"/>
                        </a:rPr>
                        <a:t>maximum shared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5</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9947065"/>
                  </a:ext>
                </a:extLst>
              </a:tr>
              <a:tr h="154779">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44961183"/>
                  </a:ext>
                </a:extLst>
              </a:tr>
              <a:tr h="154779">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extLst>
                  <a:ext uri="{0D108BD9-81ED-4DB2-BD59-A6C34878D82A}">
                    <a16:rowId xmlns:a16="http://schemas.microsoft.com/office/drawing/2014/main" val="2189683851"/>
                  </a:ext>
                </a:extLst>
              </a:tr>
              <a:tr h="154779">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extLst>
                  <a:ext uri="{0D108BD9-81ED-4DB2-BD59-A6C34878D82A}">
                    <a16:rowId xmlns:a16="http://schemas.microsoft.com/office/drawing/2014/main" val="3032534559"/>
                  </a:ext>
                </a:extLst>
              </a:tr>
              <a:tr h="309559">
                <a:tc gridSpan="6">
                  <a:txBody>
                    <a:bodyPr/>
                    <a:lstStyle/>
                    <a:p>
                      <a:pPr algn="ctr" fontAlgn="b"/>
                      <a:r>
                        <a:rPr lang="en-GB" sz="1050" b="0" i="0" u="none" strike="noStrike">
                          <a:solidFill>
                            <a:srgbClr val="000000"/>
                          </a:solidFill>
                          <a:effectLst/>
                          <a:latin typeface="Calibri" panose="020F0502020204030204" pitchFamily="34" charset="0"/>
                        </a:rPr>
                        <a:t>Cutoff at 5% - de novo events in uniquely classified cris samples not present in samples which are not within that class</a:t>
                      </a:r>
                    </a:p>
                  </a:txBody>
                  <a:tcPr marL="5043" marR="5043" marT="5043" marB="0" anchor="b">
                    <a:lnL>
                      <a:noFill/>
                    </a:lnL>
                    <a:lnR>
                      <a:noFill/>
                    </a:lnR>
                    <a:lnT>
                      <a:noFill/>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a:noFill/>
                    </a:lnR>
                    <a:lnT>
                      <a:noFill/>
                    </a:lnT>
                    <a:lnB>
                      <a:noFill/>
                    </a:lnB>
                  </a:tcPr>
                </a:tc>
                <a:tc gridSpan="6">
                  <a:txBody>
                    <a:bodyPr/>
                    <a:lstStyle/>
                    <a:p>
                      <a:pPr algn="ctr" fontAlgn="b"/>
                      <a:r>
                        <a:rPr lang="en-GB" sz="1050" b="0" i="0" u="none" strike="noStrike">
                          <a:solidFill>
                            <a:srgbClr val="000000"/>
                          </a:solidFill>
                          <a:effectLst/>
                          <a:latin typeface="Calibri" panose="020F0502020204030204" pitchFamily="34" charset="0"/>
                        </a:rPr>
                        <a:t>Cutoff at 5% - de novo events in samples according to primary cris classification and not present in samples which are not within that class</a:t>
                      </a:r>
                    </a:p>
                  </a:txBody>
                  <a:tcPr marL="5043" marR="5043" marT="5043" marB="0" anchor="b">
                    <a:lnL>
                      <a:noFill/>
                    </a:lnL>
                    <a:lnR>
                      <a:noFill/>
                    </a:lnR>
                    <a:lnT>
                      <a:noFill/>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extLst>
                  <a:ext uri="{0D108BD9-81ED-4DB2-BD59-A6C34878D82A}">
                    <a16:rowId xmlns:a16="http://schemas.microsoft.com/office/drawing/2014/main" val="2120637840"/>
                  </a:ext>
                </a:extLst>
              </a:tr>
              <a:tr h="154779">
                <a:tc>
                  <a:txBody>
                    <a:bodyPr/>
                    <a:lstStyle/>
                    <a:p>
                      <a:pPr algn="l" fontAlgn="b"/>
                      <a:r>
                        <a:rPr lang="en-IT" sz="1050" b="0" i="0" u="none" strike="noStrike">
                          <a:solidFill>
                            <a:srgbClr val="000000"/>
                          </a:solidFill>
                          <a:effectLst/>
                          <a:latin typeface="Calibri" panose="020F0502020204030204" pitchFamily="34" charset="0"/>
                        </a:rPr>
                        <a:t> </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CRISA</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CRISB</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CRISC</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CRISE</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T" sz="1050" b="0" i="0" u="none" strike="noStrike">
                          <a:solidFill>
                            <a:srgbClr val="000000"/>
                          </a:solidFill>
                          <a:effectLst/>
                          <a:latin typeface="Calibri" panose="020F0502020204030204" pitchFamily="34" charset="0"/>
                        </a:rPr>
                        <a:t> </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CRISA</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CRISB</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CRISC</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50" b="0" i="0" u="none" strike="noStrike">
                          <a:solidFill>
                            <a:srgbClr val="000000"/>
                          </a:solidFill>
                          <a:effectLst/>
                          <a:latin typeface="Calibri" panose="020F0502020204030204" pitchFamily="34" charset="0"/>
                        </a:rPr>
                        <a:t>CRISE</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095858"/>
                  </a:ext>
                </a:extLst>
              </a:tr>
              <a:tr h="154779">
                <a:tc>
                  <a:txBody>
                    <a:bodyPr/>
                    <a:lstStyle/>
                    <a:p>
                      <a:pPr algn="l" fontAlgn="b"/>
                      <a:r>
                        <a:rPr lang="en-GB" sz="1050" b="0" i="0" u="none" strike="noStrike">
                          <a:solidFill>
                            <a:srgbClr val="000000"/>
                          </a:solidFill>
                          <a:effectLst/>
                          <a:latin typeface="Calibri" panose="020F0502020204030204" pitchFamily="34" charset="0"/>
                        </a:rPr>
                        <a:t>total introns</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250</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301</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154</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169</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99</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GB" sz="1050" b="0" i="0" u="none" strike="noStrike">
                          <a:solidFill>
                            <a:srgbClr val="000000"/>
                          </a:solidFill>
                          <a:effectLst/>
                          <a:latin typeface="Calibri" panose="020F0502020204030204" pitchFamily="34" charset="0"/>
                        </a:rPr>
                        <a:t>total introns</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274</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531</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232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233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115</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9890736"/>
                  </a:ext>
                </a:extLst>
              </a:tr>
              <a:tr h="328908">
                <a:tc>
                  <a:txBody>
                    <a:bodyPr/>
                    <a:lstStyle/>
                    <a:p>
                      <a:pPr algn="l" fontAlgn="b"/>
                      <a:r>
                        <a:rPr lang="en-GB" sz="1050" b="0" i="0" u="none" strike="noStrike">
                          <a:solidFill>
                            <a:srgbClr val="000000"/>
                          </a:solidFill>
                          <a:effectLst/>
                          <a:latin typeface="Calibri" panose="020F0502020204030204" pitchFamily="34" charset="0"/>
                        </a:rPr>
                        <a:t>maximum shared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T" sz="1050" b="0" i="0" u="none" strike="noStrike">
                        <a:solidFill>
                          <a:srgbClr val="000000"/>
                        </a:solidFill>
                        <a:effectLst/>
                        <a:latin typeface="Calibri" panose="020F0502020204030204" pitchFamily="34" charset="0"/>
                      </a:endParaRPr>
                    </a:p>
                  </a:txBody>
                  <a:tcPr marL="5043" marR="5043" marT="5043"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GB" sz="1050" b="0" i="0" u="none" strike="noStrike">
                          <a:solidFill>
                            <a:srgbClr val="000000"/>
                          </a:solidFill>
                          <a:effectLst/>
                          <a:latin typeface="Calibri" panose="020F0502020204030204" pitchFamily="34" charset="0"/>
                        </a:rPr>
                        <a:t>maximum shared</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5</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a:solidFill>
                            <a:srgbClr val="000000"/>
                          </a:solidFill>
                          <a:effectLst/>
                          <a:latin typeface="Calibri" panose="020F0502020204030204" pitchFamily="34" charset="0"/>
                        </a:rPr>
                        <a:t>3</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T" sz="1050" b="0" i="0" u="none" strike="noStrike" dirty="0">
                          <a:solidFill>
                            <a:srgbClr val="000000"/>
                          </a:solidFill>
                          <a:effectLst/>
                          <a:latin typeface="Calibri" panose="020F0502020204030204" pitchFamily="34" charset="0"/>
                        </a:rPr>
                        <a:t>2</a:t>
                      </a:r>
                    </a:p>
                  </a:txBody>
                  <a:tcPr marL="5043" marR="5043" marT="50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1869547"/>
                  </a:ext>
                </a:extLst>
              </a:tr>
            </a:tbl>
          </a:graphicData>
        </a:graphic>
      </p:graphicFrame>
      <p:sp>
        <p:nvSpPr>
          <p:cNvPr id="5" name="Title 1">
            <a:extLst>
              <a:ext uri="{FF2B5EF4-FFF2-40B4-BE49-F238E27FC236}">
                <a16:creationId xmlns:a16="http://schemas.microsoft.com/office/drawing/2014/main" id="{E6F61888-E8AC-07F5-2597-63FAFBEEEEDA}"/>
              </a:ext>
            </a:extLst>
          </p:cNvPr>
          <p:cNvSpPr>
            <a:spLocks noGrp="1"/>
          </p:cNvSpPr>
          <p:nvPr>
            <p:ph type="title"/>
          </p:nvPr>
        </p:nvSpPr>
        <p:spPr>
          <a:xfrm>
            <a:off x="1209272" y="464948"/>
            <a:ext cx="9773455" cy="853214"/>
          </a:xfrm>
        </p:spPr>
        <p:txBody>
          <a:bodyPr/>
          <a:lstStyle/>
          <a:p>
            <a:r>
              <a:rPr lang="en-IT" dirty="0"/>
              <a:t>Distribution of class specific introns</a:t>
            </a:r>
          </a:p>
        </p:txBody>
      </p:sp>
    </p:spTree>
    <p:extLst>
      <p:ext uri="{BB962C8B-B14F-4D97-AF65-F5344CB8AC3E}">
        <p14:creationId xmlns:p14="http://schemas.microsoft.com/office/powerpoint/2010/main" val="4272577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323-90A1-A0C7-2488-D4EBE53CFEFA}"/>
              </a:ext>
            </a:extLst>
          </p:cNvPr>
          <p:cNvSpPr>
            <a:spLocks noGrp="1"/>
          </p:cNvSpPr>
          <p:nvPr>
            <p:ph type="title"/>
          </p:nvPr>
        </p:nvSpPr>
        <p:spPr>
          <a:xfrm>
            <a:off x="2141394" y="1116542"/>
            <a:ext cx="7917007" cy="847169"/>
          </a:xfrm>
        </p:spPr>
        <p:txBody>
          <a:bodyPr/>
          <a:lstStyle/>
          <a:p>
            <a:r>
              <a:rPr lang="en-IT" dirty="0"/>
              <a:t>FUNCTIONAL ANALYSIS</a:t>
            </a:r>
          </a:p>
        </p:txBody>
      </p:sp>
      <p:sp>
        <p:nvSpPr>
          <p:cNvPr id="4" name="Rectangle 3">
            <a:extLst>
              <a:ext uri="{FF2B5EF4-FFF2-40B4-BE49-F238E27FC236}">
                <a16:creationId xmlns:a16="http://schemas.microsoft.com/office/drawing/2014/main" id="{B8830AAD-87E5-5FDD-2F80-B31EC435E4EF}"/>
              </a:ext>
            </a:extLst>
          </p:cNvPr>
          <p:cNvSpPr/>
          <p:nvPr/>
        </p:nvSpPr>
        <p:spPr>
          <a:xfrm>
            <a:off x="3191398" y="3228377"/>
            <a:ext cx="2697480" cy="11535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T" dirty="0"/>
              <a:t>Enrichment analysis with gene sets from WikiPathways</a:t>
            </a:r>
          </a:p>
        </p:txBody>
      </p:sp>
      <p:sp>
        <p:nvSpPr>
          <p:cNvPr id="5" name="TextBox 4">
            <a:extLst>
              <a:ext uri="{FF2B5EF4-FFF2-40B4-BE49-F238E27FC236}">
                <a16:creationId xmlns:a16="http://schemas.microsoft.com/office/drawing/2014/main" id="{4245E430-8B4F-A5A2-0E8C-1E24FEBC93D0}"/>
              </a:ext>
            </a:extLst>
          </p:cNvPr>
          <p:cNvSpPr txBox="1"/>
          <p:nvPr/>
        </p:nvSpPr>
        <p:spPr>
          <a:xfrm>
            <a:off x="6224016" y="3071328"/>
            <a:ext cx="2871354" cy="1754326"/>
          </a:xfrm>
          <a:prstGeom prst="rect">
            <a:avLst/>
          </a:prstGeom>
          <a:noFill/>
        </p:spPr>
        <p:txBody>
          <a:bodyPr wrap="square" rtlCol="0">
            <a:spAutoFit/>
          </a:bodyPr>
          <a:lstStyle/>
          <a:p>
            <a:pPr marL="285750" indent="-285750">
              <a:buFontTx/>
              <a:buChar char="-"/>
            </a:pPr>
            <a:r>
              <a:rPr lang="en-IT" dirty="0"/>
              <a:t>p-value calculated by fisher test</a:t>
            </a:r>
          </a:p>
          <a:p>
            <a:endParaRPr lang="en-IT" dirty="0"/>
          </a:p>
          <a:p>
            <a:pPr marL="285750" indent="-285750">
              <a:buFontTx/>
              <a:buChar char="-"/>
            </a:pPr>
            <a:r>
              <a:rPr lang="en-IT" dirty="0"/>
              <a:t>Log2ratio calculated as Log2 Observed/Expected</a:t>
            </a:r>
          </a:p>
          <a:p>
            <a:endParaRPr lang="en-IT" dirty="0"/>
          </a:p>
        </p:txBody>
      </p:sp>
      <p:sp>
        <p:nvSpPr>
          <p:cNvPr id="6" name="TextBox 5">
            <a:extLst>
              <a:ext uri="{FF2B5EF4-FFF2-40B4-BE49-F238E27FC236}">
                <a16:creationId xmlns:a16="http://schemas.microsoft.com/office/drawing/2014/main" id="{EE9FEB32-41DA-7B3B-1F99-C5BC1D62DCFD}"/>
              </a:ext>
            </a:extLst>
          </p:cNvPr>
          <p:cNvSpPr txBox="1"/>
          <p:nvPr/>
        </p:nvSpPr>
        <p:spPr>
          <a:xfrm>
            <a:off x="2239976" y="5349277"/>
            <a:ext cx="7968079" cy="369332"/>
          </a:xfrm>
          <a:prstGeom prst="rect">
            <a:avLst/>
          </a:prstGeom>
          <a:noFill/>
        </p:spPr>
        <p:txBody>
          <a:bodyPr wrap="none" rtlCol="0">
            <a:spAutoFit/>
          </a:bodyPr>
          <a:lstStyle/>
          <a:p>
            <a:r>
              <a:rPr lang="en-IT" dirty="0"/>
              <a:t>Focus on pathway over functionality of the genes, to understand possible regulators</a:t>
            </a:r>
          </a:p>
        </p:txBody>
      </p:sp>
      <p:sp>
        <p:nvSpPr>
          <p:cNvPr id="7" name="Rectangle 6">
            <a:extLst>
              <a:ext uri="{FF2B5EF4-FFF2-40B4-BE49-F238E27FC236}">
                <a16:creationId xmlns:a16="http://schemas.microsoft.com/office/drawing/2014/main" id="{02E5025A-7E03-1EE2-8114-3ED1EB192513}"/>
              </a:ext>
            </a:extLst>
          </p:cNvPr>
          <p:cNvSpPr/>
          <p:nvPr/>
        </p:nvSpPr>
        <p:spPr>
          <a:xfrm>
            <a:off x="4834127" y="5954460"/>
            <a:ext cx="2779776"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FUTURE PERSPECTIVES: could it be helpful to perform enrichment over transcription factor?</a:t>
            </a:r>
          </a:p>
        </p:txBody>
      </p:sp>
    </p:spTree>
    <p:extLst>
      <p:ext uri="{BB962C8B-B14F-4D97-AF65-F5344CB8AC3E}">
        <p14:creationId xmlns:p14="http://schemas.microsoft.com/office/powerpoint/2010/main" val="356709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3C24-EE00-B47D-B51C-6912D25E2275}"/>
              </a:ext>
            </a:extLst>
          </p:cNvPr>
          <p:cNvSpPr>
            <a:spLocks noGrp="1"/>
          </p:cNvSpPr>
          <p:nvPr>
            <p:ph type="title"/>
          </p:nvPr>
        </p:nvSpPr>
        <p:spPr>
          <a:xfrm>
            <a:off x="304800" y="162386"/>
            <a:ext cx="11767930" cy="566483"/>
          </a:xfrm>
        </p:spPr>
        <p:txBody>
          <a:bodyPr>
            <a:normAutofit fontScale="90000"/>
          </a:bodyPr>
          <a:lstStyle/>
          <a:p>
            <a:r>
              <a:rPr lang="en-IT" dirty="0"/>
              <a:t>Cutoff 30% univoquely defined CRIS samples only</a:t>
            </a:r>
          </a:p>
        </p:txBody>
      </p:sp>
      <p:pic>
        <p:nvPicPr>
          <p:cNvPr id="5" name="Content Placeholder 4" descr="A graph with red and blue dots&#10;&#10;Description automatically generated">
            <a:extLst>
              <a:ext uri="{FF2B5EF4-FFF2-40B4-BE49-F238E27FC236}">
                <a16:creationId xmlns:a16="http://schemas.microsoft.com/office/drawing/2014/main" id="{E0E8D913-1F67-BE6B-32B7-A0DA0CC1A97F}"/>
              </a:ext>
            </a:extLst>
          </p:cNvPr>
          <p:cNvPicPr>
            <a:picLocks noGrp="1" noChangeAspect="1"/>
          </p:cNvPicPr>
          <p:nvPr>
            <p:ph idx="1"/>
          </p:nvPr>
        </p:nvPicPr>
        <p:blipFill>
          <a:blip r:embed="rId2"/>
          <a:stretch>
            <a:fillRect/>
          </a:stretch>
        </p:blipFill>
        <p:spPr>
          <a:xfrm>
            <a:off x="2398643" y="761723"/>
            <a:ext cx="3464977" cy="3476763"/>
          </a:xfrm>
        </p:spPr>
      </p:pic>
      <p:pic>
        <p:nvPicPr>
          <p:cNvPr id="7" name="Picture 6" descr="A graph with a pink dot&#10;&#10;Description automatically generated">
            <a:extLst>
              <a:ext uri="{FF2B5EF4-FFF2-40B4-BE49-F238E27FC236}">
                <a16:creationId xmlns:a16="http://schemas.microsoft.com/office/drawing/2014/main" id="{37E3EA39-8958-B2DD-878C-20F3F8A50124}"/>
              </a:ext>
            </a:extLst>
          </p:cNvPr>
          <p:cNvPicPr>
            <a:picLocks noChangeAspect="1"/>
          </p:cNvPicPr>
          <p:nvPr/>
        </p:nvPicPr>
        <p:blipFill>
          <a:blip r:embed="rId3"/>
          <a:stretch>
            <a:fillRect/>
          </a:stretch>
        </p:blipFill>
        <p:spPr>
          <a:xfrm>
            <a:off x="6692347" y="761723"/>
            <a:ext cx="3464977" cy="3518651"/>
          </a:xfrm>
          <a:prstGeom prst="rect">
            <a:avLst/>
          </a:prstGeom>
        </p:spPr>
      </p:pic>
      <p:pic>
        <p:nvPicPr>
          <p:cNvPr id="9" name="Picture 8" descr="A graph of a number of cells&#10;&#10;Description automatically generated with medium confidence">
            <a:extLst>
              <a:ext uri="{FF2B5EF4-FFF2-40B4-BE49-F238E27FC236}">
                <a16:creationId xmlns:a16="http://schemas.microsoft.com/office/drawing/2014/main" id="{183F7BFA-68C4-6D8B-FF84-CC7164E26C3B}"/>
              </a:ext>
            </a:extLst>
          </p:cNvPr>
          <p:cNvPicPr>
            <a:picLocks noChangeAspect="1"/>
          </p:cNvPicPr>
          <p:nvPr/>
        </p:nvPicPr>
        <p:blipFill>
          <a:blip r:embed="rId4"/>
          <a:stretch>
            <a:fillRect/>
          </a:stretch>
        </p:blipFill>
        <p:spPr>
          <a:xfrm>
            <a:off x="330517" y="4365841"/>
            <a:ext cx="3482562" cy="3518651"/>
          </a:xfrm>
          <a:prstGeom prst="rect">
            <a:avLst/>
          </a:prstGeom>
        </p:spPr>
      </p:pic>
      <p:pic>
        <p:nvPicPr>
          <p:cNvPr id="11" name="Picture 10" descr="A graph with red dot and blue dots&#10;&#10;Description automatically generated">
            <a:extLst>
              <a:ext uri="{FF2B5EF4-FFF2-40B4-BE49-F238E27FC236}">
                <a16:creationId xmlns:a16="http://schemas.microsoft.com/office/drawing/2014/main" id="{74CC3545-B7D0-77DE-23FC-D498E13EF89D}"/>
              </a:ext>
            </a:extLst>
          </p:cNvPr>
          <p:cNvPicPr>
            <a:picLocks noChangeAspect="1"/>
          </p:cNvPicPr>
          <p:nvPr/>
        </p:nvPicPr>
        <p:blipFill>
          <a:blip r:embed="rId5"/>
          <a:stretch>
            <a:fillRect/>
          </a:stretch>
        </p:blipFill>
        <p:spPr>
          <a:xfrm>
            <a:off x="4405275" y="4359774"/>
            <a:ext cx="3464977" cy="3524718"/>
          </a:xfrm>
          <a:prstGeom prst="rect">
            <a:avLst/>
          </a:prstGeom>
        </p:spPr>
      </p:pic>
      <p:pic>
        <p:nvPicPr>
          <p:cNvPr id="13" name="Picture 12" descr="A graph with a pink dot&#10;&#10;Description automatically generated">
            <a:extLst>
              <a:ext uri="{FF2B5EF4-FFF2-40B4-BE49-F238E27FC236}">
                <a16:creationId xmlns:a16="http://schemas.microsoft.com/office/drawing/2014/main" id="{B1768C81-7C26-91EB-A01B-78C94ACBC290}"/>
              </a:ext>
            </a:extLst>
          </p:cNvPr>
          <p:cNvPicPr>
            <a:picLocks noChangeAspect="1"/>
          </p:cNvPicPr>
          <p:nvPr/>
        </p:nvPicPr>
        <p:blipFill>
          <a:blip r:embed="rId6"/>
          <a:stretch>
            <a:fillRect/>
          </a:stretch>
        </p:blipFill>
        <p:spPr>
          <a:xfrm>
            <a:off x="8412857" y="4359774"/>
            <a:ext cx="3488934" cy="3524718"/>
          </a:xfrm>
          <a:prstGeom prst="rect">
            <a:avLst/>
          </a:prstGeom>
        </p:spPr>
      </p:pic>
    </p:spTree>
    <p:extLst>
      <p:ext uri="{BB962C8B-B14F-4D97-AF65-F5344CB8AC3E}">
        <p14:creationId xmlns:p14="http://schemas.microsoft.com/office/powerpoint/2010/main" val="459817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4389FA-055F-1164-EE04-419AA8D177C4}"/>
              </a:ext>
            </a:extLst>
          </p:cNvPr>
          <p:cNvSpPr txBox="1">
            <a:spLocks/>
          </p:cNvSpPr>
          <p:nvPr/>
        </p:nvSpPr>
        <p:spPr bwMode="black">
          <a:xfrm>
            <a:off x="304800" y="162387"/>
            <a:ext cx="11767930" cy="486970"/>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1058327" rtl="0" eaLnBrk="1" latinLnBrk="0" hangingPunct="1">
              <a:lnSpc>
                <a:spcPct val="90000"/>
              </a:lnSpc>
              <a:spcBef>
                <a:spcPct val="0"/>
              </a:spcBef>
              <a:buNone/>
              <a:defRPr sz="3009" kern="1200" cap="all" spc="231" baseline="0">
                <a:solidFill>
                  <a:srgbClr val="262626"/>
                </a:solidFill>
                <a:latin typeface="+mj-lt"/>
                <a:ea typeface="+mj-ea"/>
                <a:cs typeface="+mj-cs"/>
              </a:defRPr>
            </a:lvl1pPr>
          </a:lstStyle>
          <a:p>
            <a:r>
              <a:rPr lang="en-IT" sz="2700" dirty="0"/>
              <a:t>Cutoff 30% ACCORDING TO PRIMARY CRIS CLASSIFICATION</a:t>
            </a:r>
          </a:p>
        </p:txBody>
      </p:sp>
      <p:pic>
        <p:nvPicPr>
          <p:cNvPr id="6" name="Picture 5" descr="A graph of a number of cells&#10;&#10;Description automatically generated with medium confidence">
            <a:extLst>
              <a:ext uri="{FF2B5EF4-FFF2-40B4-BE49-F238E27FC236}">
                <a16:creationId xmlns:a16="http://schemas.microsoft.com/office/drawing/2014/main" id="{9D564C0E-D767-E7B3-8711-0EB2B9C1BCFF}"/>
              </a:ext>
            </a:extLst>
          </p:cNvPr>
          <p:cNvPicPr>
            <a:picLocks noChangeAspect="1"/>
          </p:cNvPicPr>
          <p:nvPr/>
        </p:nvPicPr>
        <p:blipFill>
          <a:blip r:embed="rId2"/>
          <a:stretch>
            <a:fillRect/>
          </a:stretch>
        </p:blipFill>
        <p:spPr>
          <a:xfrm>
            <a:off x="2577273" y="759792"/>
            <a:ext cx="3388095" cy="3494157"/>
          </a:xfrm>
          <a:prstGeom prst="rect">
            <a:avLst/>
          </a:prstGeom>
        </p:spPr>
      </p:pic>
      <p:pic>
        <p:nvPicPr>
          <p:cNvPr id="8" name="Picture 7" descr="A graph with a pink dot&#10;&#10;Description automatically generated">
            <a:extLst>
              <a:ext uri="{FF2B5EF4-FFF2-40B4-BE49-F238E27FC236}">
                <a16:creationId xmlns:a16="http://schemas.microsoft.com/office/drawing/2014/main" id="{FDF0CBA3-FAE0-A8D0-2691-338A798891F5}"/>
              </a:ext>
            </a:extLst>
          </p:cNvPr>
          <p:cNvPicPr>
            <a:picLocks noChangeAspect="1"/>
          </p:cNvPicPr>
          <p:nvPr/>
        </p:nvPicPr>
        <p:blipFill>
          <a:blip r:embed="rId3"/>
          <a:stretch>
            <a:fillRect/>
          </a:stretch>
        </p:blipFill>
        <p:spPr>
          <a:xfrm>
            <a:off x="6597695" y="759791"/>
            <a:ext cx="3476421" cy="3494158"/>
          </a:xfrm>
          <a:prstGeom prst="rect">
            <a:avLst/>
          </a:prstGeom>
        </p:spPr>
      </p:pic>
      <p:pic>
        <p:nvPicPr>
          <p:cNvPr id="10" name="Picture 9" descr="A graph of different types of cells&#10;&#10;Description automatically generated">
            <a:extLst>
              <a:ext uri="{FF2B5EF4-FFF2-40B4-BE49-F238E27FC236}">
                <a16:creationId xmlns:a16="http://schemas.microsoft.com/office/drawing/2014/main" id="{98FBB77D-340D-9E71-0575-AF241986D3F2}"/>
              </a:ext>
            </a:extLst>
          </p:cNvPr>
          <p:cNvPicPr>
            <a:picLocks noChangeAspect="1"/>
          </p:cNvPicPr>
          <p:nvPr/>
        </p:nvPicPr>
        <p:blipFill>
          <a:blip r:embed="rId4"/>
          <a:stretch>
            <a:fillRect/>
          </a:stretch>
        </p:blipFill>
        <p:spPr>
          <a:xfrm>
            <a:off x="422558" y="4364384"/>
            <a:ext cx="3464447" cy="3494159"/>
          </a:xfrm>
          <a:prstGeom prst="rect">
            <a:avLst/>
          </a:prstGeom>
        </p:spPr>
      </p:pic>
      <p:pic>
        <p:nvPicPr>
          <p:cNvPr id="12" name="Picture 11" descr="A graph of a graph with red and blue dots&#10;&#10;Description automatically generated">
            <a:extLst>
              <a:ext uri="{FF2B5EF4-FFF2-40B4-BE49-F238E27FC236}">
                <a16:creationId xmlns:a16="http://schemas.microsoft.com/office/drawing/2014/main" id="{3865B3A6-D42B-00CE-CBAB-EE8E9A0178A8}"/>
              </a:ext>
            </a:extLst>
          </p:cNvPr>
          <p:cNvPicPr>
            <a:picLocks noChangeAspect="1"/>
          </p:cNvPicPr>
          <p:nvPr/>
        </p:nvPicPr>
        <p:blipFill>
          <a:blip r:embed="rId5"/>
          <a:stretch>
            <a:fillRect/>
          </a:stretch>
        </p:blipFill>
        <p:spPr>
          <a:xfrm>
            <a:off x="4387221" y="4364383"/>
            <a:ext cx="3417560" cy="3494160"/>
          </a:xfrm>
          <a:prstGeom prst="rect">
            <a:avLst/>
          </a:prstGeom>
        </p:spPr>
      </p:pic>
      <p:pic>
        <p:nvPicPr>
          <p:cNvPr id="14" name="Picture 13" descr="A graph of a graph with a number of points&#10;&#10;Description automatically generated with medium confidence">
            <a:extLst>
              <a:ext uri="{FF2B5EF4-FFF2-40B4-BE49-F238E27FC236}">
                <a16:creationId xmlns:a16="http://schemas.microsoft.com/office/drawing/2014/main" id="{D9FAFE6F-A334-A587-4EAA-B7F54257AF15}"/>
              </a:ext>
            </a:extLst>
          </p:cNvPr>
          <p:cNvPicPr>
            <a:picLocks noChangeAspect="1"/>
          </p:cNvPicPr>
          <p:nvPr/>
        </p:nvPicPr>
        <p:blipFill>
          <a:blip r:embed="rId6">
            <a:alphaModFix amt="35000"/>
          </a:blip>
          <a:stretch>
            <a:fillRect/>
          </a:stretch>
        </p:blipFill>
        <p:spPr>
          <a:xfrm>
            <a:off x="8304997" y="4364383"/>
            <a:ext cx="3458865" cy="3494160"/>
          </a:xfrm>
          <a:prstGeom prst="rect">
            <a:avLst/>
          </a:prstGeom>
        </p:spPr>
      </p:pic>
    </p:spTree>
    <p:extLst>
      <p:ext uri="{BB962C8B-B14F-4D97-AF65-F5344CB8AC3E}">
        <p14:creationId xmlns:p14="http://schemas.microsoft.com/office/powerpoint/2010/main" val="2981034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3EE1-40BE-CC95-8354-FE7E022929FE}"/>
              </a:ext>
            </a:extLst>
          </p:cNvPr>
          <p:cNvSpPr>
            <a:spLocks noGrp="1"/>
          </p:cNvSpPr>
          <p:nvPr>
            <p:ph type="title"/>
          </p:nvPr>
        </p:nvSpPr>
        <p:spPr>
          <a:xfrm>
            <a:off x="9263934" y="119346"/>
            <a:ext cx="2733947" cy="369332"/>
          </a:xfrm>
        </p:spPr>
        <p:txBody>
          <a:bodyPr>
            <a:noAutofit/>
          </a:bodyPr>
          <a:lstStyle/>
          <a:p>
            <a:r>
              <a:rPr lang="en-IT" sz="2400" dirty="0"/>
              <a:t>The pipeline</a:t>
            </a:r>
          </a:p>
        </p:txBody>
      </p:sp>
      <p:sp>
        <p:nvSpPr>
          <p:cNvPr id="4" name="Rectangle 3">
            <a:extLst>
              <a:ext uri="{FF2B5EF4-FFF2-40B4-BE49-F238E27FC236}">
                <a16:creationId xmlns:a16="http://schemas.microsoft.com/office/drawing/2014/main" id="{4F252653-96E3-52E2-EA30-67A4F4990068}"/>
              </a:ext>
            </a:extLst>
          </p:cNvPr>
          <p:cNvSpPr/>
          <p:nvPr/>
        </p:nvSpPr>
        <p:spPr>
          <a:xfrm>
            <a:off x="1362936" y="1748128"/>
            <a:ext cx="2390470" cy="199341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bg1">
                    <a:lumMod val="75000"/>
                  </a:schemeClr>
                </a:solidFill>
              </a:rPr>
              <a:t>Introns selected yb CNN with a IR-ratio</a:t>
            </a:r>
          </a:p>
          <a:p>
            <a:pPr marL="285750" indent="-285750">
              <a:buFontTx/>
              <a:buChar char="-"/>
            </a:pPr>
            <a:r>
              <a:rPr lang="en-IT" dirty="0">
                <a:solidFill>
                  <a:schemeClr val="bg1">
                    <a:lumMod val="75000"/>
                  </a:schemeClr>
                </a:solidFill>
              </a:rPr>
              <a:t>0.05 (default for IRFinder)</a:t>
            </a:r>
          </a:p>
          <a:p>
            <a:pPr marL="285750" indent="-285750">
              <a:buFontTx/>
              <a:buChar char="-"/>
            </a:pPr>
            <a:r>
              <a:rPr lang="en-IT" dirty="0">
                <a:solidFill>
                  <a:schemeClr val="bg1">
                    <a:lumMod val="75000"/>
                  </a:schemeClr>
                </a:solidFill>
              </a:rPr>
              <a:t>0.1</a:t>
            </a:r>
          </a:p>
          <a:p>
            <a:pPr marL="285750" indent="-285750">
              <a:buFontTx/>
              <a:buChar char="-"/>
            </a:pPr>
            <a:r>
              <a:rPr lang="en-IT" dirty="0">
                <a:solidFill>
                  <a:schemeClr val="bg1">
                    <a:lumMod val="75000"/>
                  </a:schemeClr>
                </a:solidFill>
              </a:rPr>
              <a:t>0.2</a:t>
            </a:r>
          </a:p>
          <a:p>
            <a:pPr marL="285750" indent="-285750">
              <a:buFontTx/>
              <a:buChar char="-"/>
            </a:pPr>
            <a:r>
              <a:rPr lang="en-IT" dirty="0">
                <a:solidFill>
                  <a:schemeClr val="bg1">
                    <a:lumMod val="75000"/>
                  </a:schemeClr>
                </a:solidFill>
              </a:rPr>
              <a:t>0.3</a:t>
            </a:r>
          </a:p>
        </p:txBody>
      </p:sp>
      <p:sp>
        <p:nvSpPr>
          <p:cNvPr id="5" name="TextBox 4">
            <a:extLst>
              <a:ext uri="{FF2B5EF4-FFF2-40B4-BE49-F238E27FC236}">
                <a16:creationId xmlns:a16="http://schemas.microsoft.com/office/drawing/2014/main" id="{762B19A5-1D08-5FB6-0DE0-CEA374055051}"/>
              </a:ext>
            </a:extLst>
          </p:cNvPr>
          <p:cNvSpPr txBox="1"/>
          <p:nvPr/>
        </p:nvSpPr>
        <p:spPr>
          <a:xfrm>
            <a:off x="1991830" y="1143727"/>
            <a:ext cx="1132682" cy="369332"/>
          </a:xfrm>
          <a:prstGeom prst="rect">
            <a:avLst/>
          </a:prstGeom>
          <a:solidFill>
            <a:schemeClr val="bg1"/>
          </a:solidFill>
        </p:spPr>
        <p:txBody>
          <a:bodyPr wrap="none" rtlCol="0">
            <a:spAutoFit/>
          </a:bodyPr>
          <a:lstStyle/>
          <a:p>
            <a:r>
              <a:rPr lang="en-IT" b="1" dirty="0"/>
              <a:t>IRFinder</a:t>
            </a:r>
          </a:p>
        </p:txBody>
      </p:sp>
      <p:cxnSp>
        <p:nvCxnSpPr>
          <p:cNvPr id="6" name="Straight Arrow Connector 5">
            <a:extLst>
              <a:ext uri="{FF2B5EF4-FFF2-40B4-BE49-F238E27FC236}">
                <a16:creationId xmlns:a16="http://schemas.microsoft.com/office/drawing/2014/main" id="{6A501DB6-BD9B-385E-E955-F3C57064BB2B}"/>
              </a:ext>
            </a:extLst>
          </p:cNvPr>
          <p:cNvCxnSpPr>
            <a:cxnSpLocks/>
            <a:stCxn id="5" idx="2"/>
            <a:endCxn id="4" idx="0"/>
          </p:cNvCxnSpPr>
          <p:nvPr/>
        </p:nvCxnSpPr>
        <p:spPr>
          <a:xfrm>
            <a:off x="2558171" y="1513059"/>
            <a:ext cx="0" cy="235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32AE773-7FC7-7F81-0E3B-C4B58502FB3D}"/>
              </a:ext>
            </a:extLst>
          </p:cNvPr>
          <p:cNvSpPr/>
          <p:nvPr/>
        </p:nvSpPr>
        <p:spPr>
          <a:xfrm>
            <a:off x="4587006" y="1912959"/>
            <a:ext cx="2531036" cy="8469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bg1">
                    <a:lumMod val="75000"/>
                  </a:schemeClr>
                </a:solidFill>
              </a:rPr>
              <a:t>Introns detected as exons in not annotated transcripts </a:t>
            </a:r>
          </a:p>
        </p:txBody>
      </p:sp>
      <p:sp>
        <p:nvSpPr>
          <p:cNvPr id="8" name="TextBox 7">
            <a:extLst>
              <a:ext uri="{FF2B5EF4-FFF2-40B4-BE49-F238E27FC236}">
                <a16:creationId xmlns:a16="http://schemas.microsoft.com/office/drawing/2014/main" id="{90FF73AA-80CD-8539-E691-70A8C5D640AA}"/>
              </a:ext>
            </a:extLst>
          </p:cNvPr>
          <p:cNvSpPr txBox="1"/>
          <p:nvPr/>
        </p:nvSpPr>
        <p:spPr>
          <a:xfrm>
            <a:off x="6801757" y="1160677"/>
            <a:ext cx="1154740" cy="369332"/>
          </a:xfrm>
          <a:prstGeom prst="rect">
            <a:avLst/>
          </a:prstGeom>
          <a:solidFill>
            <a:schemeClr val="bg1"/>
          </a:solidFill>
        </p:spPr>
        <p:txBody>
          <a:bodyPr wrap="none" rtlCol="0">
            <a:spAutoFit/>
          </a:bodyPr>
          <a:lstStyle/>
          <a:p>
            <a:r>
              <a:rPr lang="en-IT" b="1" dirty="0"/>
              <a:t>Stringtie</a:t>
            </a:r>
          </a:p>
        </p:txBody>
      </p:sp>
      <p:sp>
        <p:nvSpPr>
          <p:cNvPr id="13" name="Rectangle 12">
            <a:extLst>
              <a:ext uri="{FF2B5EF4-FFF2-40B4-BE49-F238E27FC236}">
                <a16:creationId xmlns:a16="http://schemas.microsoft.com/office/drawing/2014/main" id="{92FDAD4D-21A4-4085-1150-1812ED0E66DD}"/>
              </a:ext>
            </a:extLst>
          </p:cNvPr>
          <p:cNvSpPr/>
          <p:nvPr/>
        </p:nvSpPr>
        <p:spPr>
          <a:xfrm>
            <a:off x="2492853" y="4157904"/>
            <a:ext cx="2826348" cy="773333"/>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bg1">
                    <a:lumMod val="75000"/>
                  </a:schemeClr>
                </a:solidFill>
              </a:rPr>
              <a:t>Not annotated introns with strong credibility</a:t>
            </a:r>
          </a:p>
        </p:txBody>
      </p:sp>
      <p:sp>
        <p:nvSpPr>
          <p:cNvPr id="15" name="Rectangle 14">
            <a:extLst>
              <a:ext uri="{FF2B5EF4-FFF2-40B4-BE49-F238E27FC236}">
                <a16:creationId xmlns:a16="http://schemas.microsoft.com/office/drawing/2014/main" id="{D369EB11-F941-552D-ABF7-A62A7F69ABD2}"/>
              </a:ext>
            </a:extLst>
          </p:cNvPr>
          <p:cNvSpPr/>
          <p:nvPr/>
        </p:nvSpPr>
        <p:spPr>
          <a:xfrm>
            <a:off x="7586304" y="1735904"/>
            <a:ext cx="3098800" cy="84691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a:t>
            </a:r>
            <a:r>
              <a:rPr lang="en-IT" dirty="0">
                <a:solidFill>
                  <a:schemeClr val="tx1"/>
                </a:solidFill>
              </a:rPr>
              <a:t>etection and quantification of isoforms for each gene</a:t>
            </a:r>
          </a:p>
        </p:txBody>
      </p:sp>
      <p:sp>
        <p:nvSpPr>
          <p:cNvPr id="16" name="Rectangle 15">
            <a:extLst>
              <a:ext uri="{FF2B5EF4-FFF2-40B4-BE49-F238E27FC236}">
                <a16:creationId xmlns:a16="http://schemas.microsoft.com/office/drawing/2014/main" id="{690AEC16-CCA9-EC54-0A80-C997F57B8621}"/>
              </a:ext>
            </a:extLst>
          </p:cNvPr>
          <p:cNvSpPr/>
          <p:nvPr/>
        </p:nvSpPr>
        <p:spPr>
          <a:xfrm>
            <a:off x="7519725" y="3710299"/>
            <a:ext cx="3231958" cy="846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Charachterization of transcriptional heterogeneity and alterantive splicing events</a:t>
            </a:r>
          </a:p>
        </p:txBody>
      </p:sp>
      <p:cxnSp>
        <p:nvCxnSpPr>
          <p:cNvPr id="17" name="Straight Arrow Connector 16">
            <a:extLst>
              <a:ext uri="{FF2B5EF4-FFF2-40B4-BE49-F238E27FC236}">
                <a16:creationId xmlns:a16="http://schemas.microsoft.com/office/drawing/2014/main" id="{9C61A81F-801B-641B-CB3F-95EFA8CA95E4}"/>
              </a:ext>
            </a:extLst>
          </p:cNvPr>
          <p:cNvCxnSpPr>
            <a:cxnSpLocks/>
            <a:stCxn id="15" idx="2"/>
            <a:endCxn id="16" idx="0"/>
          </p:cNvCxnSpPr>
          <p:nvPr/>
        </p:nvCxnSpPr>
        <p:spPr>
          <a:xfrm>
            <a:off x="9135704" y="2582817"/>
            <a:ext cx="0" cy="1127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B3CA51E-20C1-FA14-3D11-A8B3F73159F4}"/>
              </a:ext>
            </a:extLst>
          </p:cNvPr>
          <p:cNvSpPr/>
          <p:nvPr/>
        </p:nvSpPr>
        <p:spPr>
          <a:xfrm>
            <a:off x="111635" y="419097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sp>
        <p:nvSpPr>
          <p:cNvPr id="71" name="Rectangle 70">
            <a:extLst>
              <a:ext uri="{FF2B5EF4-FFF2-40B4-BE49-F238E27FC236}">
                <a16:creationId xmlns:a16="http://schemas.microsoft.com/office/drawing/2014/main" id="{3BFE945E-F781-C8BA-716D-F09F28218A71}"/>
              </a:ext>
            </a:extLst>
          </p:cNvPr>
          <p:cNvSpPr/>
          <p:nvPr/>
        </p:nvSpPr>
        <p:spPr>
          <a:xfrm>
            <a:off x="10024397" y="276193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cxnSp>
        <p:nvCxnSpPr>
          <p:cNvPr id="73" name="Straight Arrow Connector 72">
            <a:extLst>
              <a:ext uri="{FF2B5EF4-FFF2-40B4-BE49-F238E27FC236}">
                <a16:creationId xmlns:a16="http://schemas.microsoft.com/office/drawing/2014/main" id="{478A7EA6-0817-0975-F66A-BDD11F57758F}"/>
              </a:ext>
            </a:extLst>
          </p:cNvPr>
          <p:cNvCxnSpPr>
            <a:cxnSpLocks/>
            <a:stCxn id="71" idx="1"/>
          </p:cNvCxnSpPr>
          <p:nvPr/>
        </p:nvCxnSpPr>
        <p:spPr>
          <a:xfrm flipH="1">
            <a:off x="9135705" y="3148598"/>
            <a:ext cx="888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8A258D9B-08D8-EA9E-F105-ECEDC6240CF7}"/>
              </a:ext>
            </a:extLst>
          </p:cNvPr>
          <p:cNvSpPr/>
          <p:nvPr/>
        </p:nvSpPr>
        <p:spPr>
          <a:xfrm>
            <a:off x="7128174" y="4765228"/>
            <a:ext cx="2204357" cy="528095"/>
          </a:xfrm>
          <a:prstGeom prst="rect">
            <a:avLst/>
          </a:prstGeom>
          <a:solidFill>
            <a:schemeClr val="accent2"/>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tx1"/>
                </a:solidFill>
              </a:rPr>
              <a:t> ANNOTATED</a:t>
            </a:r>
          </a:p>
        </p:txBody>
      </p:sp>
      <p:sp>
        <p:nvSpPr>
          <p:cNvPr id="76" name="Rectangle 75">
            <a:extLst>
              <a:ext uri="{FF2B5EF4-FFF2-40B4-BE49-F238E27FC236}">
                <a16:creationId xmlns:a16="http://schemas.microsoft.com/office/drawing/2014/main" id="{882D95BE-3667-B09D-5016-A242158D47BF}"/>
              </a:ext>
            </a:extLst>
          </p:cNvPr>
          <p:cNvSpPr/>
          <p:nvPr/>
        </p:nvSpPr>
        <p:spPr>
          <a:xfrm>
            <a:off x="9332531" y="4765229"/>
            <a:ext cx="2204357" cy="528095"/>
          </a:xfrm>
          <a:prstGeom prst="rect">
            <a:avLst/>
          </a:prstGeom>
          <a:solidFill>
            <a:schemeClr val="accent2"/>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tx1"/>
                </a:solidFill>
              </a:rPr>
              <a:t>NOT ANNOTATED</a:t>
            </a:r>
          </a:p>
        </p:txBody>
      </p:sp>
      <p:cxnSp>
        <p:nvCxnSpPr>
          <p:cNvPr id="78" name="Elbow Connector 77">
            <a:extLst>
              <a:ext uri="{FF2B5EF4-FFF2-40B4-BE49-F238E27FC236}">
                <a16:creationId xmlns:a16="http://schemas.microsoft.com/office/drawing/2014/main" id="{EB35B57D-F652-EE54-CE4F-30C87AD8632E}"/>
              </a:ext>
            </a:extLst>
          </p:cNvPr>
          <p:cNvCxnSpPr>
            <a:cxnSpLocks/>
            <a:stCxn id="16" idx="1"/>
            <a:endCxn id="74" idx="0"/>
          </p:cNvCxnSpPr>
          <p:nvPr/>
        </p:nvCxnSpPr>
        <p:spPr>
          <a:xfrm rot="10800000" flipH="1" flipV="1">
            <a:off x="7519725" y="4133394"/>
            <a:ext cx="710628" cy="631834"/>
          </a:xfrm>
          <a:prstGeom prst="bentConnector4">
            <a:avLst>
              <a:gd name="adj1" fmla="val -3216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F2B597F1-E980-F9BD-82C1-9C474ABAFC3B}"/>
              </a:ext>
            </a:extLst>
          </p:cNvPr>
          <p:cNvCxnSpPr>
            <a:stCxn id="16" idx="3"/>
            <a:endCxn id="76" idx="0"/>
          </p:cNvCxnSpPr>
          <p:nvPr/>
        </p:nvCxnSpPr>
        <p:spPr>
          <a:xfrm flipH="1">
            <a:off x="10434709" y="4133394"/>
            <a:ext cx="316974" cy="631834"/>
          </a:xfrm>
          <a:prstGeom prst="bentConnector4">
            <a:avLst>
              <a:gd name="adj1" fmla="val -7211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7C2489BE-805C-8CF6-9B50-12F020EED497}"/>
              </a:ext>
            </a:extLst>
          </p:cNvPr>
          <p:cNvSpPr txBox="1"/>
          <p:nvPr/>
        </p:nvSpPr>
        <p:spPr>
          <a:xfrm>
            <a:off x="7128174" y="5298012"/>
            <a:ext cx="2204356" cy="1200329"/>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t>Quantitative comparison among classes</a:t>
            </a:r>
          </a:p>
          <a:p>
            <a:pPr marL="285750" indent="-285750">
              <a:buFontTx/>
              <a:buChar char="-"/>
            </a:pPr>
            <a:r>
              <a:rPr lang="en-IT" dirty="0"/>
              <a:t>Biotype evaluation</a:t>
            </a:r>
          </a:p>
        </p:txBody>
      </p:sp>
      <p:sp>
        <p:nvSpPr>
          <p:cNvPr id="104" name="Rectangle 103">
            <a:extLst>
              <a:ext uri="{FF2B5EF4-FFF2-40B4-BE49-F238E27FC236}">
                <a16:creationId xmlns:a16="http://schemas.microsoft.com/office/drawing/2014/main" id="{6ED7E100-20A7-970F-B32E-0AB99817CF7B}"/>
              </a:ext>
            </a:extLst>
          </p:cNvPr>
          <p:cNvSpPr/>
          <p:nvPr/>
        </p:nvSpPr>
        <p:spPr>
          <a:xfrm>
            <a:off x="4349666" y="145778"/>
            <a:ext cx="1939071" cy="342900"/>
          </a:xfrm>
          <a:prstGeom prst="rect">
            <a:avLst/>
          </a:prstGeom>
          <a:solidFill>
            <a:srgbClr val="FAD34F"/>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ysClr val="windowText" lastClr="000000"/>
                </a:solidFill>
              </a:rPr>
              <a:t>158 samples</a:t>
            </a:r>
          </a:p>
        </p:txBody>
      </p:sp>
      <p:sp>
        <p:nvSpPr>
          <p:cNvPr id="106" name="Rounded Rectangle 105">
            <a:extLst>
              <a:ext uri="{FF2B5EF4-FFF2-40B4-BE49-F238E27FC236}">
                <a16:creationId xmlns:a16="http://schemas.microsoft.com/office/drawing/2014/main" id="{C48C9EA3-8B0B-6C84-3A52-4F902770183B}"/>
              </a:ext>
            </a:extLst>
          </p:cNvPr>
          <p:cNvSpPr/>
          <p:nvPr/>
        </p:nvSpPr>
        <p:spPr>
          <a:xfrm>
            <a:off x="4721678" y="731605"/>
            <a:ext cx="1195045" cy="389815"/>
          </a:xfrm>
          <a:prstGeom prst="roundRect">
            <a:avLst/>
          </a:prstGeom>
          <a:solidFill>
            <a:srgbClr val="C27A8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T" dirty="0"/>
              <a:t>STAR</a:t>
            </a:r>
          </a:p>
        </p:txBody>
      </p:sp>
      <p:cxnSp>
        <p:nvCxnSpPr>
          <p:cNvPr id="108" name="Straight Arrow Connector 107">
            <a:extLst>
              <a:ext uri="{FF2B5EF4-FFF2-40B4-BE49-F238E27FC236}">
                <a16:creationId xmlns:a16="http://schemas.microsoft.com/office/drawing/2014/main" id="{C8CD1FBD-35D7-F9EE-B1CF-E55E8DE68058}"/>
              </a:ext>
            </a:extLst>
          </p:cNvPr>
          <p:cNvCxnSpPr>
            <a:stCxn id="104" idx="2"/>
            <a:endCxn id="106" idx="0"/>
          </p:cNvCxnSpPr>
          <p:nvPr/>
        </p:nvCxnSpPr>
        <p:spPr>
          <a:xfrm flipH="1">
            <a:off x="5319201" y="488678"/>
            <a:ext cx="1" cy="24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4EA16D8-8F86-C060-B31B-491F3A17C93C}"/>
              </a:ext>
            </a:extLst>
          </p:cNvPr>
          <p:cNvCxnSpPr>
            <a:stCxn id="106" idx="1"/>
            <a:endCxn id="5" idx="0"/>
          </p:cNvCxnSpPr>
          <p:nvPr/>
        </p:nvCxnSpPr>
        <p:spPr>
          <a:xfrm rot="10800000" flipV="1">
            <a:off x="2558172" y="926513"/>
            <a:ext cx="2163507" cy="2172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F004A873-A1BD-AB23-73C1-D099C003F775}"/>
              </a:ext>
            </a:extLst>
          </p:cNvPr>
          <p:cNvCxnSpPr>
            <a:stCxn id="106" idx="3"/>
            <a:endCxn id="8" idx="0"/>
          </p:cNvCxnSpPr>
          <p:nvPr/>
        </p:nvCxnSpPr>
        <p:spPr>
          <a:xfrm>
            <a:off x="5916723" y="926513"/>
            <a:ext cx="1462405" cy="234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F9936A5-E852-BEE5-558B-68AB2C8112A0}"/>
              </a:ext>
            </a:extLst>
          </p:cNvPr>
          <p:cNvSpPr txBox="1"/>
          <p:nvPr/>
        </p:nvSpPr>
        <p:spPr>
          <a:xfrm>
            <a:off x="9332532" y="5290523"/>
            <a:ext cx="2204356" cy="923330"/>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t>Quantitative comparison among classes</a:t>
            </a:r>
          </a:p>
        </p:txBody>
      </p:sp>
      <p:sp>
        <p:nvSpPr>
          <p:cNvPr id="120" name="Rectangle 119">
            <a:extLst>
              <a:ext uri="{FF2B5EF4-FFF2-40B4-BE49-F238E27FC236}">
                <a16:creationId xmlns:a16="http://schemas.microsoft.com/office/drawing/2014/main" id="{206DCE40-004A-BDEA-FE05-FF62483815CF}"/>
              </a:ext>
            </a:extLst>
          </p:cNvPr>
          <p:cNvSpPr/>
          <p:nvPr/>
        </p:nvSpPr>
        <p:spPr>
          <a:xfrm>
            <a:off x="10655765" y="6319003"/>
            <a:ext cx="1482557" cy="5838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T" dirty="0">
                <a:solidFill>
                  <a:schemeClr val="bg1"/>
                </a:solidFill>
              </a:rPr>
              <a:t>Ensembl gene informations</a:t>
            </a:r>
          </a:p>
        </p:txBody>
      </p:sp>
      <p:cxnSp>
        <p:nvCxnSpPr>
          <p:cNvPr id="121" name="Straight Arrow Connector 120">
            <a:extLst>
              <a:ext uri="{FF2B5EF4-FFF2-40B4-BE49-F238E27FC236}">
                <a16:creationId xmlns:a16="http://schemas.microsoft.com/office/drawing/2014/main" id="{D2F3E921-DE23-8E84-5CE7-8D24977DB882}"/>
              </a:ext>
            </a:extLst>
          </p:cNvPr>
          <p:cNvCxnSpPr>
            <a:cxnSpLocks/>
            <a:stCxn id="118" idx="2"/>
            <a:endCxn id="128" idx="0"/>
          </p:cNvCxnSpPr>
          <p:nvPr/>
        </p:nvCxnSpPr>
        <p:spPr>
          <a:xfrm flipH="1">
            <a:off x="10434709" y="6213853"/>
            <a:ext cx="1" cy="762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AA71D8F-47F3-E301-3753-FDC6A78FFB80}"/>
              </a:ext>
            </a:extLst>
          </p:cNvPr>
          <p:cNvCxnSpPr>
            <a:cxnSpLocks/>
            <a:stCxn id="120" idx="1"/>
          </p:cNvCxnSpPr>
          <p:nvPr/>
        </p:nvCxnSpPr>
        <p:spPr>
          <a:xfrm flipH="1">
            <a:off x="10434709" y="6610921"/>
            <a:ext cx="22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E378F923-16D5-2AE2-8702-F93E50F305F5}"/>
              </a:ext>
            </a:extLst>
          </p:cNvPr>
          <p:cNvSpPr/>
          <p:nvPr/>
        </p:nvSpPr>
        <p:spPr>
          <a:xfrm>
            <a:off x="9108852" y="6976099"/>
            <a:ext cx="2651714" cy="916985"/>
          </a:xfrm>
          <a:prstGeom prst="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bg1">
                    <a:lumMod val="75000"/>
                  </a:schemeClr>
                </a:solidFill>
              </a:rPr>
              <a:t>NOT ANNOTATED – ASSIGNED TO A GENOMIC REGION</a:t>
            </a:r>
          </a:p>
        </p:txBody>
      </p:sp>
      <p:cxnSp>
        <p:nvCxnSpPr>
          <p:cNvPr id="150" name="Elbow Connector 149">
            <a:extLst>
              <a:ext uri="{FF2B5EF4-FFF2-40B4-BE49-F238E27FC236}">
                <a16:creationId xmlns:a16="http://schemas.microsoft.com/office/drawing/2014/main" id="{668E72C9-DA00-98D6-D22D-A0F514D100E9}"/>
              </a:ext>
            </a:extLst>
          </p:cNvPr>
          <p:cNvCxnSpPr>
            <a:cxnSpLocks/>
            <a:stCxn id="74" idx="1"/>
            <a:endCxn id="166" idx="0"/>
          </p:cNvCxnSpPr>
          <p:nvPr/>
        </p:nvCxnSpPr>
        <p:spPr>
          <a:xfrm rot="10800000" flipV="1">
            <a:off x="5916724" y="5029275"/>
            <a:ext cx="1211451" cy="12529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a:extLst>
              <a:ext uri="{FF2B5EF4-FFF2-40B4-BE49-F238E27FC236}">
                <a16:creationId xmlns:a16="http://schemas.microsoft.com/office/drawing/2014/main" id="{17CCF1A1-C551-9662-7D3C-41387C176A57}"/>
              </a:ext>
            </a:extLst>
          </p:cNvPr>
          <p:cNvCxnSpPr>
            <a:cxnSpLocks/>
            <a:stCxn id="128" idx="1"/>
            <a:endCxn id="166" idx="3"/>
          </p:cNvCxnSpPr>
          <p:nvPr/>
        </p:nvCxnSpPr>
        <p:spPr>
          <a:xfrm rot="10800000">
            <a:off x="6889972" y="6605344"/>
            <a:ext cx="2218880" cy="829249"/>
          </a:xfrm>
          <a:prstGeom prst="bentConnector3">
            <a:avLst>
              <a:gd name="adj1" fmla="val 283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Elbow Connector 158">
            <a:extLst>
              <a:ext uri="{FF2B5EF4-FFF2-40B4-BE49-F238E27FC236}">
                <a16:creationId xmlns:a16="http://schemas.microsoft.com/office/drawing/2014/main" id="{A70CAA03-4029-50AB-0366-CBEFB43B3F28}"/>
              </a:ext>
            </a:extLst>
          </p:cNvPr>
          <p:cNvCxnSpPr>
            <a:stCxn id="8" idx="1"/>
            <a:endCxn id="7" idx="0"/>
          </p:cNvCxnSpPr>
          <p:nvPr/>
        </p:nvCxnSpPr>
        <p:spPr>
          <a:xfrm rot="10800000" flipV="1">
            <a:off x="5852525" y="1345343"/>
            <a:ext cx="949233" cy="5676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Elbow Connector 160">
            <a:extLst>
              <a:ext uri="{FF2B5EF4-FFF2-40B4-BE49-F238E27FC236}">
                <a16:creationId xmlns:a16="http://schemas.microsoft.com/office/drawing/2014/main" id="{A96DFFA1-F919-3835-DD1B-A9E85DC16E7C}"/>
              </a:ext>
            </a:extLst>
          </p:cNvPr>
          <p:cNvCxnSpPr>
            <a:stCxn id="8" idx="3"/>
            <a:endCxn id="15" idx="0"/>
          </p:cNvCxnSpPr>
          <p:nvPr/>
        </p:nvCxnSpPr>
        <p:spPr>
          <a:xfrm>
            <a:off x="7956497" y="1345343"/>
            <a:ext cx="1179207" cy="3905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62">
            <a:extLst>
              <a:ext uri="{FF2B5EF4-FFF2-40B4-BE49-F238E27FC236}">
                <a16:creationId xmlns:a16="http://schemas.microsoft.com/office/drawing/2014/main" id="{0F19C436-4F59-1399-2214-8ADFE4AC8BFD}"/>
              </a:ext>
            </a:extLst>
          </p:cNvPr>
          <p:cNvCxnSpPr>
            <a:stCxn id="7" idx="2"/>
            <a:endCxn id="13" idx="0"/>
          </p:cNvCxnSpPr>
          <p:nvPr/>
        </p:nvCxnSpPr>
        <p:spPr>
          <a:xfrm rot="5400000">
            <a:off x="4180260" y="2485639"/>
            <a:ext cx="1398033" cy="19464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730A2F10-80E5-D633-05FB-ED1991279DA9}"/>
              </a:ext>
            </a:extLst>
          </p:cNvPr>
          <p:cNvCxnSpPr>
            <a:stCxn id="4" idx="2"/>
            <a:endCxn id="13" idx="0"/>
          </p:cNvCxnSpPr>
          <p:nvPr/>
        </p:nvCxnSpPr>
        <p:spPr>
          <a:xfrm rot="16200000" flipH="1">
            <a:off x="3023921" y="3275797"/>
            <a:ext cx="416357" cy="134785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BE85A10D-1807-1360-3A2B-FB0CBFB82F1B}"/>
              </a:ext>
            </a:extLst>
          </p:cNvPr>
          <p:cNvSpPr txBox="1"/>
          <p:nvPr/>
        </p:nvSpPr>
        <p:spPr>
          <a:xfrm>
            <a:off x="4943474" y="6282177"/>
            <a:ext cx="1946498" cy="646331"/>
          </a:xfrm>
          <a:prstGeom prst="rect">
            <a:avLst/>
          </a:prstGeom>
          <a:solidFill>
            <a:schemeClr val="bg1"/>
          </a:solidFill>
          <a:ln>
            <a:solidFill>
              <a:schemeClr val="accent2">
                <a:lumMod val="50000"/>
              </a:schemeClr>
            </a:solidFill>
          </a:ln>
        </p:spPr>
        <p:txBody>
          <a:bodyPr wrap="square" rtlCol="0">
            <a:spAutoFit/>
          </a:bodyPr>
          <a:lstStyle/>
          <a:p>
            <a:pPr algn="ctr"/>
            <a:r>
              <a:rPr lang="en-IT" dirty="0">
                <a:solidFill>
                  <a:schemeClr val="bg1">
                    <a:lumMod val="75000"/>
                  </a:schemeClr>
                </a:solidFill>
              </a:rPr>
              <a:t>Poisson regression model </a:t>
            </a:r>
          </a:p>
        </p:txBody>
      </p:sp>
      <p:cxnSp>
        <p:nvCxnSpPr>
          <p:cNvPr id="181" name="Straight Arrow Connector 180">
            <a:extLst>
              <a:ext uri="{FF2B5EF4-FFF2-40B4-BE49-F238E27FC236}">
                <a16:creationId xmlns:a16="http://schemas.microsoft.com/office/drawing/2014/main" id="{FA11A6BF-8988-4506-236E-830855E43B61}"/>
              </a:ext>
            </a:extLst>
          </p:cNvPr>
          <p:cNvCxnSpPr>
            <a:cxnSpLocks/>
            <a:stCxn id="166" idx="2"/>
            <a:endCxn id="184" idx="0"/>
          </p:cNvCxnSpPr>
          <p:nvPr/>
        </p:nvCxnSpPr>
        <p:spPr>
          <a:xfrm>
            <a:off x="5916723" y="6928508"/>
            <a:ext cx="6879" cy="10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364A847E-458F-046C-61D8-4B43AEDF8EB0}"/>
              </a:ext>
            </a:extLst>
          </p:cNvPr>
          <p:cNvSpPr/>
          <p:nvPr/>
        </p:nvSpPr>
        <p:spPr>
          <a:xfrm>
            <a:off x="4306206" y="7034633"/>
            <a:ext cx="3234791" cy="655643"/>
          </a:xfrm>
          <a:prstGeom prst="rect">
            <a:avLst/>
          </a:prstGeom>
          <a:solidFill>
            <a:schemeClr val="accent3">
              <a:lumMod val="40000"/>
              <a:lumOff val="6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IT" dirty="0"/>
              <a:t>Functional analysis of differentially regulated genes</a:t>
            </a:r>
          </a:p>
        </p:txBody>
      </p:sp>
      <p:sp>
        <p:nvSpPr>
          <p:cNvPr id="187" name="TextBox 186">
            <a:extLst>
              <a:ext uri="{FF2B5EF4-FFF2-40B4-BE49-F238E27FC236}">
                <a16:creationId xmlns:a16="http://schemas.microsoft.com/office/drawing/2014/main" id="{AE7EAB9F-FEC5-5D5C-B281-5292113BC85B}"/>
              </a:ext>
            </a:extLst>
          </p:cNvPr>
          <p:cNvSpPr txBox="1"/>
          <p:nvPr/>
        </p:nvSpPr>
        <p:spPr>
          <a:xfrm>
            <a:off x="316439" y="5673873"/>
            <a:ext cx="3392135" cy="1754326"/>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solidFill>
                  <a:schemeClr val="bg1">
                    <a:lumMod val="75000"/>
                  </a:schemeClr>
                </a:solidFill>
              </a:rPr>
              <a:t>Quantitative comparison among classes</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IT" dirty="0">
                <a:solidFill>
                  <a:schemeClr val="bg1">
                    <a:lumMod val="75000"/>
                  </a:schemeClr>
                </a:solidFill>
              </a:rPr>
              <a:t>Comparison of biological interpretention ofintrons preferentially found in samples within a CRIS class</a:t>
            </a:r>
          </a:p>
        </p:txBody>
      </p:sp>
      <p:cxnSp>
        <p:nvCxnSpPr>
          <p:cNvPr id="189" name="Elbow Connector 188">
            <a:extLst>
              <a:ext uri="{FF2B5EF4-FFF2-40B4-BE49-F238E27FC236}">
                <a16:creationId xmlns:a16="http://schemas.microsoft.com/office/drawing/2014/main" id="{7F129D6B-8F47-F9D5-5DB8-872623891A0F}"/>
              </a:ext>
            </a:extLst>
          </p:cNvPr>
          <p:cNvCxnSpPr>
            <a:stCxn id="13" idx="2"/>
            <a:endCxn id="187" idx="3"/>
          </p:cNvCxnSpPr>
          <p:nvPr/>
        </p:nvCxnSpPr>
        <p:spPr>
          <a:xfrm rot="5400000">
            <a:off x="2997402" y="5642410"/>
            <a:ext cx="1619799" cy="1974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a:extLst>
              <a:ext uri="{FF2B5EF4-FFF2-40B4-BE49-F238E27FC236}">
                <a16:creationId xmlns:a16="http://schemas.microsoft.com/office/drawing/2014/main" id="{BC098084-F511-9801-DA9D-BBB7BA7794F9}"/>
              </a:ext>
            </a:extLst>
          </p:cNvPr>
          <p:cNvCxnSpPr>
            <a:stCxn id="69" idx="3"/>
          </p:cNvCxnSpPr>
          <p:nvPr/>
        </p:nvCxnSpPr>
        <p:spPr>
          <a:xfrm>
            <a:off x="2069087" y="4577639"/>
            <a:ext cx="1836940" cy="941034"/>
          </a:xfrm>
          <a:prstGeom prst="bentConnector3">
            <a:avLst>
              <a:gd name="adj1" fmla="val 14277"/>
            </a:avLst>
          </a:prstGeom>
        </p:spPr>
        <p:style>
          <a:lnRef idx="1">
            <a:schemeClr val="accent1"/>
          </a:lnRef>
          <a:fillRef idx="0">
            <a:schemeClr val="accent1"/>
          </a:fillRef>
          <a:effectRef idx="0">
            <a:schemeClr val="accent1"/>
          </a:effectRef>
          <a:fontRef idx="minor">
            <a:schemeClr val="tx1"/>
          </a:fontRef>
        </p:style>
      </p:cxnSp>
      <p:cxnSp>
        <p:nvCxnSpPr>
          <p:cNvPr id="194" name="Elbow Connector 193">
            <a:extLst>
              <a:ext uri="{FF2B5EF4-FFF2-40B4-BE49-F238E27FC236}">
                <a16:creationId xmlns:a16="http://schemas.microsoft.com/office/drawing/2014/main" id="{0038D20F-6D0A-8EA0-34A4-9A8662A1AD1F}"/>
              </a:ext>
            </a:extLst>
          </p:cNvPr>
          <p:cNvCxnSpPr>
            <a:stCxn id="187" idx="2"/>
            <a:endCxn id="184" idx="1"/>
          </p:cNvCxnSpPr>
          <p:nvPr/>
        </p:nvCxnSpPr>
        <p:spPr>
          <a:xfrm rot="5400000" flipH="1" flipV="1">
            <a:off x="3126484" y="6248477"/>
            <a:ext cx="65744" cy="2293699"/>
          </a:xfrm>
          <a:prstGeom prst="bentConnector4">
            <a:avLst>
              <a:gd name="adj1" fmla="val -347712"/>
              <a:gd name="adj2" fmla="val 869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824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ack dots&#10;&#10;Description automatically generated">
            <a:extLst>
              <a:ext uri="{FF2B5EF4-FFF2-40B4-BE49-F238E27FC236}">
                <a16:creationId xmlns:a16="http://schemas.microsoft.com/office/drawing/2014/main" id="{37BB4E17-FF4D-CB83-25B9-6894C205E7B1}"/>
              </a:ext>
            </a:extLst>
          </p:cNvPr>
          <p:cNvPicPr>
            <a:picLocks noChangeAspect="1"/>
          </p:cNvPicPr>
          <p:nvPr/>
        </p:nvPicPr>
        <p:blipFill>
          <a:blip r:embed="rId2"/>
          <a:stretch>
            <a:fillRect/>
          </a:stretch>
        </p:blipFill>
        <p:spPr>
          <a:xfrm>
            <a:off x="298349" y="212037"/>
            <a:ext cx="3796574" cy="3791181"/>
          </a:xfrm>
          <a:prstGeom prst="rect">
            <a:avLst/>
          </a:prstGeom>
        </p:spPr>
      </p:pic>
      <p:pic>
        <p:nvPicPr>
          <p:cNvPr id="10" name="Picture 9" descr="A graph of a graph showing the number of samples&#10;&#10;Description automatically generated with medium confidence">
            <a:extLst>
              <a:ext uri="{FF2B5EF4-FFF2-40B4-BE49-F238E27FC236}">
                <a16:creationId xmlns:a16="http://schemas.microsoft.com/office/drawing/2014/main" id="{EFF8FB10-B34C-241D-A978-56AAC8D8BBD3}"/>
              </a:ext>
            </a:extLst>
          </p:cNvPr>
          <p:cNvPicPr>
            <a:picLocks noChangeAspect="1"/>
          </p:cNvPicPr>
          <p:nvPr/>
        </p:nvPicPr>
        <p:blipFill>
          <a:blip r:embed="rId3"/>
          <a:stretch>
            <a:fillRect/>
          </a:stretch>
        </p:blipFill>
        <p:spPr>
          <a:xfrm>
            <a:off x="298349" y="4074313"/>
            <a:ext cx="3796574" cy="3651151"/>
          </a:xfrm>
          <a:prstGeom prst="rect">
            <a:avLst/>
          </a:prstGeom>
        </p:spPr>
      </p:pic>
      <p:pic>
        <p:nvPicPr>
          <p:cNvPr id="12" name="Picture 11" descr="A graph with colored squares and numbers&#10;&#10;Description automatically generated">
            <a:extLst>
              <a:ext uri="{FF2B5EF4-FFF2-40B4-BE49-F238E27FC236}">
                <a16:creationId xmlns:a16="http://schemas.microsoft.com/office/drawing/2014/main" id="{9C8DB2FA-43D1-FEB9-3523-D42501D8A31F}"/>
              </a:ext>
            </a:extLst>
          </p:cNvPr>
          <p:cNvPicPr>
            <a:picLocks noChangeAspect="1"/>
          </p:cNvPicPr>
          <p:nvPr/>
        </p:nvPicPr>
        <p:blipFill>
          <a:blip r:embed="rId4"/>
          <a:stretch>
            <a:fillRect/>
          </a:stretch>
        </p:blipFill>
        <p:spPr>
          <a:xfrm>
            <a:off x="5241411" y="1216052"/>
            <a:ext cx="5949525" cy="5864773"/>
          </a:xfrm>
          <a:prstGeom prst="rect">
            <a:avLst/>
          </a:prstGeom>
        </p:spPr>
      </p:pic>
      <p:sp>
        <p:nvSpPr>
          <p:cNvPr id="14" name="Title 1">
            <a:extLst>
              <a:ext uri="{FF2B5EF4-FFF2-40B4-BE49-F238E27FC236}">
                <a16:creationId xmlns:a16="http://schemas.microsoft.com/office/drawing/2014/main" id="{E0AB473E-0D24-3984-D5F2-4F519F48C8BC}"/>
              </a:ext>
            </a:extLst>
          </p:cNvPr>
          <p:cNvSpPr>
            <a:spLocks noGrp="1"/>
          </p:cNvSpPr>
          <p:nvPr>
            <p:ph type="title"/>
          </p:nvPr>
        </p:nvSpPr>
        <p:spPr>
          <a:xfrm>
            <a:off x="4973684" y="144122"/>
            <a:ext cx="6484977" cy="846334"/>
          </a:xfrm>
        </p:spPr>
        <p:txBody>
          <a:bodyPr>
            <a:noAutofit/>
          </a:bodyPr>
          <a:lstStyle/>
          <a:p>
            <a:r>
              <a:rPr lang="en-IT" sz="2400" dirty="0"/>
              <a:t>Quantitative transcript evaluation</a:t>
            </a:r>
          </a:p>
        </p:txBody>
      </p:sp>
    </p:spTree>
    <p:extLst>
      <p:ext uri="{BB962C8B-B14F-4D97-AF65-F5344CB8AC3E}">
        <p14:creationId xmlns:p14="http://schemas.microsoft.com/office/powerpoint/2010/main" val="2059832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356D-F566-4C9D-B352-0D27F48DF96F}"/>
              </a:ext>
            </a:extLst>
          </p:cNvPr>
          <p:cNvSpPr>
            <a:spLocks noGrp="1"/>
          </p:cNvSpPr>
          <p:nvPr>
            <p:ph type="title"/>
          </p:nvPr>
        </p:nvSpPr>
        <p:spPr>
          <a:xfrm>
            <a:off x="2137495" y="217908"/>
            <a:ext cx="7917007" cy="1375833"/>
          </a:xfrm>
        </p:spPr>
        <p:txBody>
          <a:bodyPr/>
          <a:lstStyle/>
          <a:p>
            <a:r>
              <a:rPr lang="en-IT" dirty="0"/>
              <a:t>Annotated assigned trasncripts</a:t>
            </a:r>
          </a:p>
        </p:txBody>
      </p:sp>
      <p:pic>
        <p:nvPicPr>
          <p:cNvPr id="5" name="Content Placeholder 4" descr="A graph of an annotated manuscript&#10;&#10;Description automatically generated">
            <a:extLst>
              <a:ext uri="{FF2B5EF4-FFF2-40B4-BE49-F238E27FC236}">
                <a16:creationId xmlns:a16="http://schemas.microsoft.com/office/drawing/2014/main" id="{9D13D1DA-DA8F-9AE2-F1D4-C397EB3AAF3E}"/>
              </a:ext>
            </a:extLst>
          </p:cNvPr>
          <p:cNvPicPr>
            <a:picLocks noGrp="1" noChangeAspect="1"/>
          </p:cNvPicPr>
          <p:nvPr>
            <p:ph idx="1"/>
          </p:nvPr>
        </p:nvPicPr>
        <p:blipFill>
          <a:blip r:embed="rId2"/>
          <a:stretch>
            <a:fillRect/>
          </a:stretch>
        </p:blipFill>
        <p:spPr>
          <a:xfrm>
            <a:off x="3221795" y="1804458"/>
            <a:ext cx="5748409" cy="5766486"/>
          </a:xfrm>
        </p:spPr>
      </p:pic>
    </p:spTree>
    <p:extLst>
      <p:ext uri="{BB962C8B-B14F-4D97-AF65-F5344CB8AC3E}">
        <p14:creationId xmlns:p14="http://schemas.microsoft.com/office/powerpoint/2010/main" val="3854416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793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793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CD9B67B-1978-837B-3C90-74B8EDCEBF2D}"/>
              </a:ext>
            </a:extLst>
          </p:cNvPr>
          <p:cNvSpPr>
            <a:spLocks noGrp="1"/>
          </p:cNvSpPr>
          <p:nvPr>
            <p:ph type="title"/>
          </p:nvPr>
        </p:nvSpPr>
        <p:spPr>
          <a:xfrm>
            <a:off x="804672" y="2783416"/>
            <a:ext cx="3044950" cy="1884019"/>
          </a:xfrm>
        </p:spPr>
        <p:txBody>
          <a:bodyPr vert="horz" lIns="274320" tIns="182880" rIns="274320" bIns="182880" rtlCol="0" anchor="ctr" anchorCtr="1">
            <a:normAutofit/>
          </a:bodyPr>
          <a:lstStyle/>
          <a:p>
            <a:pPr defTabSz="914400"/>
            <a:r>
              <a:rPr lang="en-US" sz="2800" spc="200"/>
              <a:t>Biotype evaluation</a:t>
            </a:r>
          </a:p>
        </p:txBody>
      </p:sp>
      <p:pic>
        <p:nvPicPr>
          <p:cNvPr id="8" name="Picture 7" descr="A graph of colored squares&#10;&#10;Description automatically generated with medium confidence">
            <a:extLst>
              <a:ext uri="{FF2B5EF4-FFF2-40B4-BE49-F238E27FC236}">
                <a16:creationId xmlns:a16="http://schemas.microsoft.com/office/drawing/2014/main" id="{5296222D-6C75-54B7-8387-CDB9B01D4409}"/>
              </a:ext>
            </a:extLst>
          </p:cNvPr>
          <p:cNvPicPr>
            <a:picLocks noChangeAspect="1"/>
          </p:cNvPicPr>
          <p:nvPr/>
        </p:nvPicPr>
        <p:blipFill>
          <a:blip r:embed="rId2"/>
          <a:stretch>
            <a:fillRect/>
          </a:stretch>
        </p:blipFill>
        <p:spPr>
          <a:xfrm>
            <a:off x="4815675" y="600747"/>
            <a:ext cx="7053409" cy="6736005"/>
          </a:xfrm>
          <a:prstGeom prst="rect">
            <a:avLst/>
          </a:prstGeom>
        </p:spPr>
      </p:pic>
    </p:spTree>
    <p:extLst>
      <p:ext uri="{BB962C8B-B14F-4D97-AF65-F5344CB8AC3E}">
        <p14:creationId xmlns:p14="http://schemas.microsoft.com/office/powerpoint/2010/main" val="1729694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491C-F4BE-B40C-477A-4506F4C36458}"/>
              </a:ext>
            </a:extLst>
          </p:cNvPr>
          <p:cNvSpPr>
            <a:spLocks noGrp="1"/>
          </p:cNvSpPr>
          <p:nvPr>
            <p:ph type="title"/>
          </p:nvPr>
        </p:nvSpPr>
        <p:spPr>
          <a:xfrm>
            <a:off x="2137496" y="275295"/>
            <a:ext cx="7917007" cy="941036"/>
          </a:xfrm>
        </p:spPr>
        <p:txBody>
          <a:bodyPr>
            <a:normAutofit fontScale="90000"/>
          </a:bodyPr>
          <a:lstStyle/>
          <a:p>
            <a:r>
              <a:rPr lang="en-IT" dirty="0"/>
              <a:t>Assignment of unannotated transcripts</a:t>
            </a:r>
          </a:p>
        </p:txBody>
      </p:sp>
      <p:sp>
        <p:nvSpPr>
          <p:cNvPr id="5" name="Rectangle 4">
            <a:extLst>
              <a:ext uri="{FF2B5EF4-FFF2-40B4-BE49-F238E27FC236}">
                <a16:creationId xmlns:a16="http://schemas.microsoft.com/office/drawing/2014/main" id="{E150A115-DE71-F430-5BF2-D2D6526A088C}"/>
              </a:ext>
            </a:extLst>
          </p:cNvPr>
          <p:cNvSpPr/>
          <p:nvPr/>
        </p:nvSpPr>
        <p:spPr>
          <a:xfrm>
            <a:off x="7562088" y="3052967"/>
            <a:ext cx="2816352" cy="658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Ensembl Gene information</a:t>
            </a:r>
          </a:p>
        </p:txBody>
      </p:sp>
      <p:sp>
        <p:nvSpPr>
          <p:cNvPr id="6" name="Rectangle 5">
            <a:extLst>
              <a:ext uri="{FF2B5EF4-FFF2-40B4-BE49-F238E27FC236}">
                <a16:creationId xmlns:a16="http://schemas.microsoft.com/office/drawing/2014/main" id="{757CB216-923E-7FAC-9CFA-2B7230A59D3D}"/>
              </a:ext>
            </a:extLst>
          </p:cNvPr>
          <p:cNvSpPr/>
          <p:nvPr/>
        </p:nvSpPr>
        <p:spPr>
          <a:xfrm>
            <a:off x="420624" y="1534333"/>
            <a:ext cx="2560320" cy="676656"/>
          </a:xfrm>
          <a:prstGeom prst="rect">
            <a:avLst/>
          </a:prstGeom>
          <a:ln w="57150">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IT" dirty="0"/>
              <a:t>ANNOTATED TRANSCRIPTS</a:t>
            </a:r>
          </a:p>
        </p:txBody>
      </p:sp>
      <p:sp>
        <p:nvSpPr>
          <p:cNvPr id="7" name="Rectangle 6">
            <a:extLst>
              <a:ext uri="{FF2B5EF4-FFF2-40B4-BE49-F238E27FC236}">
                <a16:creationId xmlns:a16="http://schemas.microsoft.com/office/drawing/2014/main" id="{763112BB-7F97-8B9D-FE3D-B88CE5666A54}"/>
              </a:ext>
            </a:extLst>
          </p:cNvPr>
          <p:cNvSpPr/>
          <p:nvPr/>
        </p:nvSpPr>
        <p:spPr>
          <a:xfrm>
            <a:off x="420624" y="2247565"/>
            <a:ext cx="2560320" cy="2379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T" dirty="0"/>
              <a:t>STRINGTIE GENE ID</a:t>
            </a:r>
          </a:p>
        </p:txBody>
      </p:sp>
      <p:sp>
        <p:nvSpPr>
          <p:cNvPr id="8" name="Rectangle 7">
            <a:extLst>
              <a:ext uri="{FF2B5EF4-FFF2-40B4-BE49-F238E27FC236}">
                <a16:creationId xmlns:a16="http://schemas.microsoft.com/office/drawing/2014/main" id="{BC69B04C-AA5D-26DE-522F-F0B84778C5BD}"/>
              </a:ext>
            </a:extLst>
          </p:cNvPr>
          <p:cNvSpPr/>
          <p:nvPr/>
        </p:nvSpPr>
        <p:spPr>
          <a:xfrm>
            <a:off x="4169664" y="1541084"/>
            <a:ext cx="2560320" cy="676656"/>
          </a:xfrm>
          <a:prstGeom prst="rect">
            <a:avLst/>
          </a:prstGeom>
          <a:ln w="57150">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IT" dirty="0"/>
              <a:t>Not annotated trasncripts</a:t>
            </a:r>
          </a:p>
        </p:txBody>
      </p:sp>
      <p:sp>
        <p:nvSpPr>
          <p:cNvPr id="9" name="Rectangle 8">
            <a:extLst>
              <a:ext uri="{FF2B5EF4-FFF2-40B4-BE49-F238E27FC236}">
                <a16:creationId xmlns:a16="http://schemas.microsoft.com/office/drawing/2014/main" id="{F5111C16-9CD3-D4CA-562D-BC15EA93A4B2}"/>
              </a:ext>
            </a:extLst>
          </p:cNvPr>
          <p:cNvSpPr/>
          <p:nvPr/>
        </p:nvSpPr>
        <p:spPr>
          <a:xfrm>
            <a:off x="4169664" y="2254316"/>
            <a:ext cx="2560320" cy="2379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T" dirty="0"/>
              <a:t>STRINGTIE GENE ID</a:t>
            </a:r>
          </a:p>
        </p:txBody>
      </p:sp>
      <p:sp>
        <p:nvSpPr>
          <p:cNvPr id="14" name="Rectangle 13">
            <a:extLst>
              <a:ext uri="{FF2B5EF4-FFF2-40B4-BE49-F238E27FC236}">
                <a16:creationId xmlns:a16="http://schemas.microsoft.com/office/drawing/2014/main" id="{1E156EDF-6790-0699-262F-E946C5AF522B}"/>
              </a:ext>
            </a:extLst>
          </p:cNvPr>
          <p:cNvSpPr/>
          <p:nvPr/>
        </p:nvSpPr>
        <p:spPr>
          <a:xfrm>
            <a:off x="420624" y="4315569"/>
            <a:ext cx="2560320" cy="2379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T" dirty="0"/>
              <a:t>ENSEMBL ID</a:t>
            </a:r>
          </a:p>
        </p:txBody>
      </p:sp>
      <p:cxnSp>
        <p:nvCxnSpPr>
          <p:cNvPr id="16" name="Straight Arrow Connector 15">
            <a:extLst>
              <a:ext uri="{FF2B5EF4-FFF2-40B4-BE49-F238E27FC236}">
                <a16:creationId xmlns:a16="http://schemas.microsoft.com/office/drawing/2014/main" id="{0343D34B-6C75-CB1B-5E49-828D881914AE}"/>
              </a:ext>
            </a:extLst>
          </p:cNvPr>
          <p:cNvCxnSpPr>
            <a:stCxn id="7" idx="2"/>
            <a:endCxn id="14" idx="0"/>
          </p:cNvCxnSpPr>
          <p:nvPr/>
        </p:nvCxnSpPr>
        <p:spPr>
          <a:xfrm>
            <a:off x="1700784" y="2485563"/>
            <a:ext cx="0" cy="18300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AF00C29-2A88-10DC-6BEE-628FFF9B36C4}"/>
              </a:ext>
            </a:extLst>
          </p:cNvPr>
          <p:cNvCxnSpPr>
            <a:cxnSpLocks/>
            <a:endCxn id="22" idx="1"/>
          </p:cNvCxnSpPr>
          <p:nvPr/>
        </p:nvCxnSpPr>
        <p:spPr>
          <a:xfrm>
            <a:off x="1690110" y="3039724"/>
            <a:ext cx="34914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04D8EA8-D774-4716-BF88-36FF29129EBA}"/>
              </a:ext>
            </a:extLst>
          </p:cNvPr>
          <p:cNvSpPr txBox="1"/>
          <p:nvPr/>
        </p:nvSpPr>
        <p:spPr>
          <a:xfrm>
            <a:off x="1764792" y="3044895"/>
            <a:ext cx="3172963" cy="1200329"/>
          </a:xfrm>
          <a:prstGeom prst="rect">
            <a:avLst/>
          </a:prstGeom>
          <a:noFill/>
        </p:spPr>
        <p:txBody>
          <a:bodyPr wrap="square" rtlCol="0">
            <a:spAutoFit/>
          </a:bodyPr>
          <a:lstStyle/>
          <a:p>
            <a:r>
              <a:rPr lang="en-IT" dirty="0"/>
              <a:t>Selecting transcripts for which same GENE ID is always associated to the same ENSEMBL ID</a:t>
            </a:r>
          </a:p>
        </p:txBody>
      </p:sp>
      <p:sp>
        <p:nvSpPr>
          <p:cNvPr id="22" name="TextBox 21">
            <a:extLst>
              <a:ext uri="{FF2B5EF4-FFF2-40B4-BE49-F238E27FC236}">
                <a16:creationId xmlns:a16="http://schemas.microsoft.com/office/drawing/2014/main" id="{3F68C548-E91C-D2B6-7294-B7A8E38155FD}"/>
              </a:ext>
            </a:extLst>
          </p:cNvPr>
          <p:cNvSpPr txBox="1"/>
          <p:nvPr/>
        </p:nvSpPr>
        <p:spPr>
          <a:xfrm>
            <a:off x="5181592" y="2578059"/>
            <a:ext cx="1353312" cy="923330"/>
          </a:xfrm>
          <a:prstGeom prst="rect">
            <a:avLst/>
          </a:prstGeom>
          <a:solidFill>
            <a:srgbClr val="D48595">
              <a:alpha val="45098"/>
            </a:srgbClr>
          </a:solidFill>
          <a:ln>
            <a:solidFill>
              <a:schemeClr val="accent5">
                <a:lumMod val="75000"/>
              </a:schemeClr>
            </a:solidFill>
          </a:ln>
        </p:spPr>
        <p:txBody>
          <a:bodyPr wrap="square" rtlCol="0">
            <a:spAutoFit/>
          </a:bodyPr>
          <a:lstStyle/>
          <a:p>
            <a:r>
              <a:rPr lang="en-IT" dirty="0"/>
              <a:t>Matching STRINGTIE IDs</a:t>
            </a:r>
          </a:p>
        </p:txBody>
      </p:sp>
      <p:cxnSp>
        <p:nvCxnSpPr>
          <p:cNvPr id="26" name="Elbow Connector 25">
            <a:extLst>
              <a:ext uri="{FF2B5EF4-FFF2-40B4-BE49-F238E27FC236}">
                <a16:creationId xmlns:a16="http://schemas.microsoft.com/office/drawing/2014/main" id="{DC8E4029-FDBB-FFFC-D7D8-F4DE18CC4D0C}"/>
              </a:ext>
            </a:extLst>
          </p:cNvPr>
          <p:cNvCxnSpPr>
            <a:stCxn id="9" idx="3"/>
            <a:endCxn id="22" idx="3"/>
          </p:cNvCxnSpPr>
          <p:nvPr/>
        </p:nvCxnSpPr>
        <p:spPr>
          <a:xfrm flipH="1">
            <a:off x="6534904" y="2373315"/>
            <a:ext cx="195080" cy="666409"/>
          </a:xfrm>
          <a:prstGeom prst="bentConnector3">
            <a:avLst>
              <a:gd name="adj1" fmla="val -117183"/>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3091D6B7-9E2D-A225-65B2-70DAB63EEAD0}"/>
              </a:ext>
            </a:extLst>
          </p:cNvPr>
          <p:cNvSpPr/>
          <p:nvPr/>
        </p:nvSpPr>
        <p:spPr>
          <a:xfrm>
            <a:off x="3611880" y="4432581"/>
            <a:ext cx="2081776" cy="1082223"/>
          </a:xfrm>
          <a:prstGeom prst="rect">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ASSIGNED UNANNOTATED TRANSCRIPTS</a:t>
            </a:r>
          </a:p>
        </p:txBody>
      </p:sp>
      <p:sp>
        <p:nvSpPr>
          <p:cNvPr id="29" name="Rectangle 28">
            <a:extLst>
              <a:ext uri="{FF2B5EF4-FFF2-40B4-BE49-F238E27FC236}">
                <a16:creationId xmlns:a16="http://schemas.microsoft.com/office/drawing/2014/main" id="{10D1FC6D-F057-99F3-EEE8-3424F3AEBDA6}"/>
              </a:ext>
            </a:extLst>
          </p:cNvPr>
          <p:cNvSpPr/>
          <p:nvPr/>
        </p:nvSpPr>
        <p:spPr>
          <a:xfrm>
            <a:off x="6057900" y="4181411"/>
            <a:ext cx="2081777" cy="74431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Transcripts without matching IDs</a:t>
            </a:r>
          </a:p>
        </p:txBody>
      </p:sp>
      <p:cxnSp>
        <p:nvCxnSpPr>
          <p:cNvPr id="31" name="Elbow Connector 30">
            <a:extLst>
              <a:ext uri="{FF2B5EF4-FFF2-40B4-BE49-F238E27FC236}">
                <a16:creationId xmlns:a16="http://schemas.microsoft.com/office/drawing/2014/main" id="{E9E04871-FF40-C806-4EDA-AB0758015E68}"/>
              </a:ext>
            </a:extLst>
          </p:cNvPr>
          <p:cNvCxnSpPr>
            <a:cxnSpLocks/>
            <a:stCxn id="22" idx="2"/>
            <a:endCxn id="27" idx="0"/>
          </p:cNvCxnSpPr>
          <p:nvPr/>
        </p:nvCxnSpPr>
        <p:spPr>
          <a:xfrm rot="5400000">
            <a:off x="4789912" y="3364245"/>
            <a:ext cx="931192" cy="120548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3" name="Elbow Connector 32">
            <a:extLst>
              <a:ext uri="{FF2B5EF4-FFF2-40B4-BE49-F238E27FC236}">
                <a16:creationId xmlns:a16="http://schemas.microsoft.com/office/drawing/2014/main" id="{B20AFD86-70CC-F593-2AED-AAE443C02A87}"/>
              </a:ext>
            </a:extLst>
          </p:cNvPr>
          <p:cNvCxnSpPr>
            <a:cxnSpLocks/>
            <a:stCxn id="22" idx="2"/>
            <a:endCxn id="29" idx="0"/>
          </p:cNvCxnSpPr>
          <p:nvPr/>
        </p:nvCxnSpPr>
        <p:spPr>
          <a:xfrm rot="16200000" flipH="1">
            <a:off x="6138507" y="3221129"/>
            <a:ext cx="680022" cy="1240541"/>
          </a:xfrm>
          <a:prstGeom prst="bentConnector3">
            <a:avLst>
              <a:gd name="adj1" fmla="val 68826"/>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982D396-B9D9-7BAA-A0D0-591881A78D3A}"/>
              </a:ext>
            </a:extLst>
          </p:cNvPr>
          <p:cNvCxnSpPr>
            <a:cxnSpLocks/>
            <a:stCxn id="29" idx="3"/>
            <a:endCxn id="38" idx="1"/>
          </p:cNvCxnSpPr>
          <p:nvPr/>
        </p:nvCxnSpPr>
        <p:spPr>
          <a:xfrm flipV="1">
            <a:off x="8139677" y="4543281"/>
            <a:ext cx="1296931" cy="102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624E196-DA77-9294-9047-0FAD30C6CFBD}"/>
              </a:ext>
            </a:extLst>
          </p:cNvPr>
          <p:cNvSpPr/>
          <p:nvPr/>
        </p:nvSpPr>
        <p:spPr>
          <a:xfrm>
            <a:off x="9436608" y="3968750"/>
            <a:ext cx="2334768" cy="11490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OVERLAPPING GENOMIC REGIONS with &gt; 90% identity</a:t>
            </a:r>
          </a:p>
        </p:txBody>
      </p:sp>
      <p:cxnSp>
        <p:nvCxnSpPr>
          <p:cNvPr id="42" name="Elbow Connector 41">
            <a:extLst>
              <a:ext uri="{FF2B5EF4-FFF2-40B4-BE49-F238E27FC236}">
                <a16:creationId xmlns:a16="http://schemas.microsoft.com/office/drawing/2014/main" id="{7BB2301A-381A-DBEB-7CFD-BCEF28C789CB}"/>
              </a:ext>
            </a:extLst>
          </p:cNvPr>
          <p:cNvCxnSpPr>
            <a:cxnSpLocks/>
            <a:stCxn id="5" idx="2"/>
            <a:endCxn id="38" idx="1"/>
          </p:cNvCxnSpPr>
          <p:nvPr/>
        </p:nvCxnSpPr>
        <p:spPr>
          <a:xfrm rot="16200000" flipH="1">
            <a:off x="8787590" y="3894263"/>
            <a:ext cx="831692" cy="466344"/>
          </a:xfrm>
          <a:prstGeom prst="bentConnector2">
            <a:avLst/>
          </a:prstGeom>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09397D2A-D093-889C-0A37-217121CB9747}"/>
              </a:ext>
            </a:extLst>
          </p:cNvPr>
          <p:cNvSpPr/>
          <p:nvPr/>
        </p:nvSpPr>
        <p:spPr>
          <a:xfrm>
            <a:off x="8270748" y="5419198"/>
            <a:ext cx="1399032" cy="6758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t>Univocally mapped</a:t>
            </a:r>
          </a:p>
        </p:txBody>
      </p:sp>
      <p:sp>
        <p:nvSpPr>
          <p:cNvPr id="52" name="Rectangle 51">
            <a:extLst>
              <a:ext uri="{FF2B5EF4-FFF2-40B4-BE49-F238E27FC236}">
                <a16:creationId xmlns:a16="http://schemas.microsoft.com/office/drawing/2014/main" id="{FB377EC2-D7D4-870C-8187-AF2C1922B72D}"/>
              </a:ext>
            </a:extLst>
          </p:cNvPr>
          <p:cNvSpPr/>
          <p:nvPr/>
        </p:nvSpPr>
        <p:spPr>
          <a:xfrm>
            <a:off x="9791700" y="5419199"/>
            <a:ext cx="1624584" cy="6758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t>Non univocally mapped</a:t>
            </a:r>
          </a:p>
        </p:txBody>
      </p:sp>
      <p:cxnSp>
        <p:nvCxnSpPr>
          <p:cNvPr id="54" name="Elbow Connector 53">
            <a:extLst>
              <a:ext uri="{FF2B5EF4-FFF2-40B4-BE49-F238E27FC236}">
                <a16:creationId xmlns:a16="http://schemas.microsoft.com/office/drawing/2014/main" id="{7BA948BB-DCA5-74CC-91A5-3A621CF23F08}"/>
              </a:ext>
            </a:extLst>
          </p:cNvPr>
          <p:cNvCxnSpPr>
            <a:stCxn id="38" idx="2"/>
            <a:endCxn id="51" idx="0"/>
          </p:cNvCxnSpPr>
          <p:nvPr/>
        </p:nvCxnSpPr>
        <p:spPr>
          <a:xfrm rot="5400000">
            <a:off x="9636435" y="4451640"/>
            <a:ext cx="301387" cy="163372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6" name="Elbow Connector 55">
            <a:extLst>
              <a:ext uri="{FF2B5EF4-FFF2-40B4-BE49-F238E27FC236}">
                <a16:creationId xmlns:a16="http://schemas.microsoft.com/office/drawing/2014/main" id="{425182FC-0E96-D6F0-F6B8-CB661044D296}"/>
              </a:ext>
            </a:extLst>
          </p:cNvPr>
          <p:cNvCxnSpPr>
            <a:cxnSpLocks/>
            <a:stCxn id="51" idx="1"/>
            <a:endCxn id="27" idx="2"/>
          </p:cNvCxnSpPr>
          <p:nvPr/>
        </p:nvCxnSpPr>
        <p:spPr>
          <a:xfrm rot="10800000">
            <a:off x="4652768" y="5514804"/>
            <a:ext cx="3617980" cy="2423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97DD166-D288-AE26-187A-E29B4FCB3B95}"/>
              </a:ext>
            </a:extLst>
          </p:cNvPr>
          <p:cNvCxnSpPr>
            <a:stCxn id="38" idx="2"/>
            <a:endCxn id="52" idx="0"/>
          </p:cNvCxnSpPr>
          <p:nvPr/>
        </p:nvCxnSpPr>
        <p:spPr>
          <a:xfrm>
            <a:off x="10603992" y="5117811"/>
            <a:ext cx="0" cy="3013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157A2D2B-69E5-F8C4-7F29-4586D87EDE9A}"/>
              </a:ext>
            </a:extLst>
          </p:cNvPr>
          <p:cNvSpPr/>
          <p:nvPr/>
        </p:nvSpPr>
        <p:spPr>
          <a:xfrm>
            <a:off x="9520428" y="6723487"/>
            <a:ext cx="2167128" cy="878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Selection of candidates with higher identity</a:t>
            </a:r>
          </a:p>
        </p:txBody>
      </p:sp>
      <p:cxnSp>
        <p:nvCxnSpPr>
          <p:cNvPr id="67" name="Straight Arrow Connector 66">
            <a:extLst>
              <a:ext uri="{FF2B5EF4-FFF2-40B4-BE49-F238E27FC236}">
                <a16:creationId xmlns:a16="http://schemas.microsoft.com/office/drawing/2014/main" id="{7D8FC755-8E17-FB89-C7D2-B3C834F5C8FE}"/>
              </a:ext>
            </a:extLst>
          </p:cNvPr>
          <p:cNvCxnSpPr>
            <a:stCxn id="52" idx="2"/>
            <a:endCxn id="65" idx="0"/>
          </p:cNvCxnSpPr>
          <p:nvPr/>
        </p:nvCxnSpPr>
        <p:spPr>
          <a:xfrm>
            <a:off x="10603992" y="6095029"/>
            <a:ext cx="0" cy="628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Elbow Connector 68">
            <a:extLst>
              <a:ext uri="{FF2B5EF4-FFF2-40B4-BE49-F238E27FC236}">
                <a16:creationId xmlns:a16="http://schemas.microsoft.com/office/drawing/2014/main" id="{566EA3EF-A367-DA65-545B-85E8153C0C4B}"/>
              </a:ext>
            </a:extLst>
          </p:cNvPr>
          <p:cNvCxnSpPr>
            <a:stCxn id="65" idx="1"/>
            <a:endCxn id="51" idx="2"/>
          </p:cNvCxnSpPr>
          <p:nvPr/>
        </p:nvCxnSpPr>
        <p:spPr>
          <a:xfrm rot="10800000">
            <a:off x="8970264" y="6095029"/>
            <a:ext cx="550164" cy="106755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2ACAE0FC-CAE8-4EC8-23A3-73E2A97081EB}"/>
              </a:ext>
            </a:extLst>
          </p:cNvPr>
          <p:cNvSpPr/>
          <p:nvPr/>
        </p:nvSpPr>
        <p:spPr>
          <a:xfrm>
            <a:off x="723903" y="6562556"/>
            <a:ext cx="2081777" cy="1200057"/>
          </a:xfrm>
          <a:prstGeom prst="rect">
            <a:avLst/>
          </a:prstGeom>
          <a:solidFill>
            <a:schemeClr val="accent5">
              <a:lumMod val="20000"/>
              <a:lumOff val="80000"/>
            </a:schemeClr>
          </a:solid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Non assigned </a:t>
            </a:r>
            <a:br>
              <a:rPr lang="en-IT" dirty="0">
                <a:solidFill>
                  <a:schemeClr val="tx1"/>
                </a:solidFill>
              </a:rPr>
            </a:br>
            <a:r>
              <a:rPr lang="en-IT" dirty="0">
                <a:solidFill>
                  <a:schemeClr val="tx1"/>
                </a:solidFill>
              </a:rPr>
              <a:t>not annotated transcripts</a:t>
            </a:r>
          </a:p>
        </p:txBody>
      </p:sp>
      <p:cxnSp>
        <p:nvCxnSpPr>
          <p:cNvPr id="94" name="Straight Arrow Connector 93">
            <a:extLst>
              <a:ext uri="{FF2B5EF4-FFF2-40B4-BE49-F238E27FC236}">
                <a16:creationId xmlns:a16="http://schemas.microsoft.com/office/drawing/2014/main" id="{76E2C73B-13E1-5CDB-38BE-DD5EE8529F81}"/>
              </a:ext>
            </a:extLst>
          </p:cNvPr>
          <p:cNvCxnSpPr>
            <a:stCxn id="65" idx="1"/>
            <a:endCxn id="72" idx="3"/>
          </p:cNvCxnSpPr>
          <p:nvPr/>
        </p:nvCxnSpPr>
        <p:spPr>
          <a:xfrm flipH="1">
            <a:off x="2805680" y="7162585"/>
            <a:ext cx="67147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0F62340D-77BD-4703-669B-9E35C766B941}"/>
              </a:ext>
            </a:extLst>
          </p:cNvPr>
          <p:cNvSpPr/>
          <p:nvPr/>
        </p:nvSpPr>
        <p:spPr>
          <a:xfrm>
            <a:off x="3759331" y="6080362"/>
            <a:ext cx="1786874" cy="87428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ysClr val="windowText" lastClr="000000"/>
                </a:solidFill>
              </a:rPr>
              <a:t>Transcripts corresponding to IRFinder introns</a:t>
            </a:r>
          </a:p>
        </p:txBody>
      </p:sp>
      <p:cxnSp>
        <p:nvCxnSpPr>
          <p:cNvPr id="20" name="Straight Connector 19">
            <a:extLst>
              <a:ext uri="{FF2B5EF4-FFF2-40B4-BE49-F238E27FC236}">
                <a16:creationId xmlns:a16="http://schemas.microsoft.com/office/drawing/2014/main" id="{5BB446A4-601C-4503-3A07-F6A3450A8EAB}"/>
              </a:ext>
            </a:extLst>
          </p:cNvPr>
          <p:cNvCxnSpPr>
            <a:cxnSpLocks/>
            <a:stCxn id="11" idx="0"/>
            <a:endCxn id="27" idx="2"/>
          </p:cNvCxnSpPr>
          <p:nvPr/>
        </p:nvCxnSpPr>
        <p:spPr>
          <a:xfrm flipV="1">
            <a:off x="4652768" y="5514804"/>
            <a:ext cx="0" cy="56555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BC98EDD-CA32-E859-79A8-ED9487ADADAB}"/>
              </a:ext>
            </a:extLst>
          </p:cNvPr>
          <p:cNvCxnSpPr>
            <a:cxnSpLocks/>
            <a:stCxn id="11" idx="2"/>
          </p:cNvCxnSpPr>
          <p:nvPr/>
        </p:nvCxnSpPr>
        <p:spPr>
          <a:xfrm flipH="1">
            <a:off x="4652767" y="6954648"/>
            <a:ext cx="1" cy="20793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855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481C27-5371-5A00-A8D7-DF8B6BF48835}"/>
              </a:ext>
            </a:extLst>
          </p:cNvPr>
          <p:cNvSpPr>
            <a:spLocks noGrp="1"/>
          </p:cNvSpPr>
          <p:nvPr>
            <p:ph type="title"/>
          </p:nvPr>
        </p:nvSpPr>
        <p:spPr>
          <a:xfrm>
            <a:off x="2231136" y="647469"/>
            <a:ext cx="7729728" cy="493047"/>
          </a:xfrm>
        </p:spPr>
        <p:txBody>
          <a:bodyPr vert="horz" lIns="91440" tIns="45720" rIns="91440" bIns="45720" rtlCol="0" anchor="t">
            <a:normAutofit fontScale="90000"/>
          </a:bodyPr>
          <a:lstStyle/>
          <a:p>
            <a:r>
              <a:rPr lang="en-US" kern="1200" dirty="0">
                <a:solidFill>
                  <a:schemeClr val="tx1"/>
                </a:solidFill>
                <a:latin typeface="+mj-lt"/>
                <a:ea typeface="+mj-ea"/>
                <a:cs typeface="+mj-cs"/>
              </a:rPr>
              <a:t>How to detect splicing events</a:t>
            </a:r>
          </a:p>
        </p:txBody>
      </p:sp>
      <p:sp>
        <p:nvSpPr>
          <p:cNvPr id="3" name="Content Placeholder 2">
            <a:extLst>
              <a:ext uri="{FF2B5EF4-FFF2-40B4-BE49-F238E27FC236}">
                <a16:creationId xmlns:a16="http://schemas.microsoft.com/office/drawing/2014/main" id="{8C19A3A5-0A81-1E53-8FDF-1583AC5E63EC}"/>
              </a:ext>
            </a:extLst>
          </p:cNvPr>
          <p:cNvSpPr>
            <a:spLocks noGrp="1"/>
          </p:cNvSpPr>
          <p:nvPr>
            <p:ph idx="1"/>
          </p:nvPr>
        </p:nvSpPr>
        <p:spPr>
          <a:xfrm>
            <a:off x="5536957" y="1580960"/>
            <a:ext cx="6114023" cy="2632299"/>
          </a:xfrm>
        </p:spPr>
        <p:txBody>
          <a:bodyPr>
            <a:noAutofit/>
          </a:bodyPr>
          <a:lstStyle/>
          <a:p>
            <a:pPr>
              <a:spcAft>
                <a:spcPts val="600"/>
              </a:spcAft>
              <a:buClr>
                <a:schemeClr val="accent5"/>
              </a:buClr>
            </a:pPr>
            <a:r>
              <a:rPr lang="en-US" dirty="0"/>
              <a:t>With STAR alignment </a:t>
            </a:r>
            <a:r>
              <a:rPr lang="en-US" dirty="0" err="1"/>
              <a:t>algoritm</a:t>
            </a:r>
            <a:r>
              <a:rPr lang="en-US" dirty="0"/>
              <a:t>, detection of splicing junction can be performed by investigation of the so called “split reads”</a:t>
            </a:r>
          </a:p>
          <a:p>
            <a:pPr>
              <a:spcAft>
                <a:spcPts val="600"/>
              </a:spcAft>
              <a:buClr>
                <a:schemeClr val="accent5"/>
              </a:buClr>
            </a:pPr>
            <a:r>
              <a:rPr lang="en-US" dirty="0"/>
              <a:t>The best way to detect them while being completely unbiased is to run star in the so called </a:t>
            </a:r>
            <a:r>
              <a:rPr lang="en-US" b="1" dirty="0"/>
              <a:t>two pass mode</a:t>
            </a:r>
          </a:p>
          <a:p>
            <a:pPr>
              <a:spcAft>
                <a:spcPts val="600"/>
              </a:spcAft>
              <a:buClr>
                <a:schemeClr val="accent5"/>
              </a:buClr>
            </a:pPr>
            <a:r>
              <a:rPr lang="en-US" dirty="0"/>
              <a:t>This means:</a:t>
            </a:r>
          </a:p>
          <a:p>
            <a:pPr marL="114300" indent="0">
              <a:spcAft>
                <a:spcPts val="600"/>
              </a:spcAft>
              <a:buClr>
                <a:schemeClr val="accent5"/>
              </a:buClr>
              <a:buNone/>
            </a:pPr>
            <a:r>
              <a:rPr lang="en-US" dirty="0"/>
              <a:t>	1) Running star without using any prior annotation 	about splice junctions</a:t>
            </a:r>
          </a:p>
          <a:p>
            <a:pPr marL="114300" indent="0">
              <a:spcAft>
                <a:spcPts val="600"/>
              </a:spcAft>
              <a:buClr>
                <a:schemeClr val="accent5"/>
              </a:buClr>
              <a:buNone/>
            </a:pPr>
            <a:r>
              <a:rPr lang="en-US" dirty="0"/>
              <a:t>	2) Re-run the alignment step using as annotations the 	splicing junctions retrieved in the first run</a:t>
            </a:r>
          </a:p>
          <a:p>
            <a:pPr>
              <a:spcAft>
                <a:spcPts val="600"/>
              </a:spcAft>
              <a:buClr>
                <a:schemeClr val="accent5"/>
              </a:buClr>
            </a:pPr>
            <a:r>
              <a:rPr lang="en-US" dirty="0"/>
              <a:t>After this process, junctions classified as “un annotated” are more likely to be due to sequencing errors as they would not appear in both run</a:t>
            </a:r>
          </a:p>
        </p:txBody>
      </p:sp>
      <p:pic>
        <p:nvPicPr>
          <p:cNvPr id="5" name="Content Placeholder 4" descr="A diagram of a stitched read&#10;&#10;Description automatically generated">
            <a:extLst>
              <a:ext uri="{FF2B5EF4-FFF2-40B4-BE49-F238E27FC236}">
                <a16:creationId xmlns:a16="http://schemas.microsoft.com/office/drawing/2014/main" id="{0AB53D3E-A3D8-EC22-DC4D-947A2883D598}"/>
              </a:ext>
            </a:extLst>
          </p:cNvPr>
          <p:cNvPicPr>
            <a:picLocks noChangeAspect="1"/>
          </p:cNvPicPr>
          <p:nvPr/>
        </p:nvPicPr>
        <p:blipFill>
          <a:blip r:embed="rId2"/>
          <a:stretch>
            <a:fillRect/>
          </a:stretch>
        </p:blipFill>
        <p:spPr>
          <a:xfrm>
            <a:off x="683350" y="3164543"/>
            <a:ext cx="4618072" cy="2632299"/>
          </a:xfrm>
          <a:prstGeom prst="rect">
            <a:avLst/>
          </a:prstGeom>
        </p:spPr>
      </p:pic>
    </p:spTree>
    <p:extLst>
      <p:ext uri="{BB962C8B-B14F-4D97-AF65-F5344CB8AC3E}">
        <p14:creationId xmlns:p14="http://schemas.microsoft.com/office/powerpoint/2010/main" val="3940346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D69F-71C4-940A-0A71-15D2CC4D2A66}"/>
              </a:ext>
            </a:extLst>
          </p:cNvPr>
          <p:cNvSpPr>
            <a:spLocks noGrp="1"/>
          </p:cNvSpPr>
          <p:nvPr>
            <p:ph type="title"/>
          </p:nvPr>
        </p:nvSpPr>
        <p:spPr>
          <a:xfrm>
            <a:off x="2137496" y="265204"/>
            <a:ext cx="7917007" cy="759555"/>
          </a:xfrm>
        </p:spPr>
        <p:txBody>
          <a:bodyPr>
            <a:normAutofit fontScale="90000"/>
          </a:bodyPr>
          <a:lstStyle/>
          <a:p>
            <a:r>
              <a:rPr lang="en-IT" dirty="0"/>
              <a:t>What is the drop out?</a:t>
            </a:r>
          </a:p>
        </p:txBody>
      </p:sp>
      <p:pic>
        <p:nvPicPr>
          <p:cNvPr id="5" name="Content Placeholder 4" descr="A graph with colored squares&#10;&#10;Description automatically generated">
            <a:extLst>
              <a:ext uri="{FF2B5EF4-FFF2-40B4-BE49-F238E27FC236}">
                <a16:creationId xmlns:a16="http://schemas.microsoft.com/office/drawing/2014/main" id="{F90682FC-5AB6-6BF5-1D32-E432A047B657}"/>
              </a:ext>
            </a:extLst>
          </p:cNvPr>
          <p:cNvPicPr>
            <a:picLocks noGrp="1" noChangeAspect="1"/>
          </p:cNvPicPr>
          <p:nvPr>
            <p:ph idx="1"/>
          </p:nvPr>
        </p:nvPicPr>
        <p:blipFill>
          <a:blip r:embed="rId2"/>
          <a:stretch>
            <a:fillRect/>
          </a:stretch>
        </p:blipFill>
        <p:spPr>
          <a:xfrm>
            <a:off x="868366" y="1712694"/>
            <a:ext cx="5107319" cy="5003416"/>
          </a:xfrm>
        </p:spPr>
      </p:pic>
      <p:pic>
        <p:nvPicPr>
          <p:cNvPr id="7" name="Picture 6">
            <a:extLst>
              <a:ext uri="{FF2B5EF4-FFF2-40B4-BE49-F238E27FC236}">
                <a16:creationId xmlns:a16="http://schemas.microsoft.com/office/drawing/2014/main" id="{69596E6F-9563-23FA-374D-A81C37E4AA28}"/>
              </a:ext>
            </a:extLst>
          </p:cNvPr>
          <p:cNvPicPr>
            <a:picLocks noChangeAspect="1"/>
          </p:cNvPicPr>
          <p:nvPr/>
        </p:nvPicPr>
        <p:blipFill>
          <a:blip r:embed="rId3"/>
          <a:stretch>
            <a:fillRect/>
          </a:stretch>
        </p:blipFill>
        <p:spPr>
          <a:xfrm>
            <a:off x="6168188" y="1712694"/>
            <a:ext cx="5155764" cy="5003416"/>
          </a:xfrm>
          <a:prstGeom prst="rect">
            <a:avLst/>
          </a:prstGeom>
        </p:spPr>
      </p:pic>
    </p:spTree>
    <p:extLst>
      <p:ext uri="{BB962C8B-B14F-4D97-AF65-F5344CB8AC3E}">
        <p14:creationId xmlns:p14="http://schemas.microsoft.com/office/powerpoint/2010/main" val="72804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793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68750"/>
            <a:ext cx="12192000" cy="396875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67168-830F-FE64-77E9-B5A71466EA75}"/>
              </a:ext>
            </a:extLst>
          </p:cNvPr>
          <p:cNvSpPr>
            <a:spLocks noGrp="1"/>
          </p:cNvSpPr>
          <p:nvPr>
            <p:ph type="title"/>
          </p:nvPr>
        </p:nvSpPr>
        <p:spPr>
          <a:xfrm>
            <a:off x="445198" y="4601047"/>
            <a:ext cx="2769489" cy="2704156"/>
          </a:xfrm>
          <a:prstGeom prst="ellipse">
            <a:avLst/>
          </a:prstGeom>
          <a:noFill/>
          <a:ln>
            <a:solidFill>
              <a:schemeClr val="bg1"/>
            </a:solidFill>
          </a:ln>
        </p:spPr>
        <p:txBody>
          <a:bodyPr vert="horz" lIns="182880" tIns="182880" rIns="182880" bIns="182880" rtlCol="0" anchor="ctr">
            <a:normAutofit/>
          </a:bodyPr>
          <a:lstStyle/>
          <a:p>
            <a:pPr defTabSz="914400"/>
            <a:r>
              <a:rPr lang="en-US" sz="2400" spc="200" dirty="0">
                <a:solidFill>
                  <a:schemeClr val="bg1"/>
                </a:solidFill>
              </a:rPr>
              <a:t>Could we do better?</a:t>
            </a:r>
          </a:p>
        </p:txBody>
      </p:sp>
      <p:pic>
        <p:nvPicPr>
          <p:cNvPr id="5" name="Content Placeholder 4" descr="A screenshot of a computer&#10;&#10;Description automatically generated">
            <a:extLst>
              <a:ext uri="{FF2B5EF4-FFF2-40B4-BE49-F238E27FC236}">
                <a16:creationId xmlns:a16="http://schemas.microsoft.com/office/drawing/2014/main" id="{E37F1F3C-FBC8-6A75-D120-08CFC56E99E9}"/>
              </a:ext>
            </a:extLst>
          </p:cNvPr>
          <p:cNvPicPr>
            <a:picLocks noGrp="1" noChangeAspect="1"/>
          </p:cNvPicPr>
          <p:nvPr>
            <p:ph idx="1"/>
          </p:nvPr>
        </p:nvPicPr>
        <p:blipFill>
          <a:blip r:embed="rId2"/>
          <a:stretch>
            <a:fillRect/>
          </a:stretch>
        </p:blipFill>
        <p:spPr>
          <a:xfrm>
            <a:off x="1570566" y="244101"/>
            <a:ext cx="9579753" cy="3424762"/>
          </a:xfrm>
          <a:prstGeom prst="rect">
            <a:avLst/>
          </a:prstGeom>
        </p:spPr>
      </p:pic>
      <p:sp>
        <p:nvSpPr>
          <p:cNvPr id="14" name="TextBox 13">
            <a:extLst>
              <a:ext uri="{FF2B5EF4-FFF2-40B4-BE49-F238E27FC236}">
                <a16:creationId xmlns:a16="http://schemas.microsoft.com/office/drawing/2014/main" id="{DE9545CD-3ED3-FCFD-9CBC-170E1AFD6005}"/>
              </a:ext>
            </a:extLst>
          </p:cNvPr>
          <p:cNvSpPr txBox="1"/>
          <p:nvPr/>
        </p:nvSpPr>
        <p:spPr>
          <a:xfrm>
            <a:off x="3659885" y="4386263"/>
            <a:ext cx="8231944" cy="3251352"/>
          </a:xfrm>
          <a:prstGeom prst="rect">
            <a:avLst/>
          </a:prstGeom>
        </p:spPr>
        <p:txBody>
          <a:bodyPr vert="horz" lIns="91440" tIns="45720" rIns="91440" bIns="45720" rtlCol="0">
            <a:normAutofit lnSpcReduction="10000"/>
          </a:bodyPr>
          <a:lstStyle/>
          <a:p>
            <a:pPr defTabSz="914400">
              <a:lnSpc>
                <a:spcPct val="90000"/>
              </a:lnSpc>
              <a:spcBef>
                <a:spcPts val="1000"/>
              </a:spcBef>
              <a:buClr>
                <a:schemeClr val="accent2"/>
              </a:buClr>
            </a:pPr>
            <a:r>
              <a:rPr lang="en-US" sz="1300" b="0" i="0" dirty="0">
                <a:solidFill>
                  <a:schemeClr val="bg1"/>
                </a:solidFill>
                <a:effectLst/>
              </a:rPr>
              <a:t>The </a:t>
            </a:r>
            <a:r>
              <a:rPr lang="en-US" sz="1300" dirty="0" err="1">
                <a:solidFill>
                  <a:schemeClr val="bg1"/>
                </a:solidFill>
              </a:rPr>
              <a:t>importIsoformExpression</a:t>
            </a:r>
            <a:r>
              <a:rPr lang="en-US" sz="1300" dirty="0">
                <a:solidFill>
                  <a:schemeClr val="bg1"/>
                </a:solidFill>
              </a:rPr>
              <a:t>() + </a:t>
            </a:r>
            <a:r>
              <a:rPr lang="en-US" sz="1300" dirty="0" err="1">
                <a:solidFill>
                  <a:schemeClr val="bg1"/>
                </a:solidFill>
              </a:rPr>
              <a:t>importRdata</a:t>
            </a:r>
            <a:r>
              <a:rPr lang="en-US" sz="1300" dirty="0">
                <a:solidFill>
                  <a:schemeClr val="bg1"/>
                </a:solidFill>
              </a:rPr>
              <a:t>()</a:t>
            </a:r>
            <a:r>
              <a:rPr lang="en-US" sz="1300" b="0" i="0" dirty="0">
                <a:solidFill>
                  <a:schemeClr val="bg1"/>
                </a:solidFill>
                <a:effectLst/>
              </a:rPr>
              <a:t> function of the package can be used to import the expression and annotation data into R. During this import the package will attempt to clean up and recover isoform annotations where possible. It </a:t>
            </a:r>
            <a:r>
              <a:rPr lang="en-US" sz="1300" dirty="0">
                <a:solidFill>
                  <a:schemeClr val="bg1"/>
                </a:solidFill>
              </a:rPr>
              <a:t>uses the following parameters:</a:t>
            </a:r>
            <a:endParaRPr lang="en-US" sz="1300" b="0" i="0" dirty="0">
              <a:solidFill>
                <a:schemeClr val="bg1"/>
              </a:solidFill>
              <a:effectLst/>
            </a:endParaRPr>
          </a:p>
          <a:p>
            <a:pPr lvl="1" indent="-228600" defTabSz="914400">
              <a:lnSpc>
                <a:spcPct val="90000"/>
              </a:lnSpc>
              <a:spcBef>
                <a:spcPts val="1000"/>
              </a:spcBef>
              <a:buClr>
                <a:schemeClr val="accent2"/>
              </a:buClr>
              <a:buFont typeface="Arial" panose="020B0604020202020204" pitchFamily="34" charset="0"/>
              <a:buChar char="•"/>
            </a:pPr>
            <a:r>
              <a:rPr lang="en-GB" sz="1400" dirty="0" err="1">
                <a:solidFill>
                  <a:schemeClr val="bg1"/>
                </a:solidFill>
              </a:rPr>
              <a:t>fixStringTieAnnotationProblem</a:t>
            </a:r>
            <a:r>
              <a:rPr lang="en-GB" sz="1400" dirty="0">
                <a:solidFill>
                  <a:schemeClr val="bg1"/>
                </a:solidFill>
              </a:rPr>
              <a:t> A logic indicating whether to try and fix the following two annotation problems. • 1: Fix the problem where novel isoforms are not assigned to a </a:t>
            </a:r>
            <a:r>
              <a:rPr lang="en-GB" sz="1400" dirty="0" err="1">
                <a:solidFill>
                  <a:schemeClr val="bg1"/>
                </a:solidFill>
              </a:rPr>
              <a:t>refrence</a:t>
            </a:r>
            <a:r>
              <a:rPr lang="en-GB" sz="1400" dirty="0">
                <a:solidFill>
                  <a:schemeClr val="bg1"/>
                </a:solidFill>
              </a:rPr>
              <a:t> gene. This is done by assigning the </a:t>
            </a:r>
            <a:r>
              <a:rPr lang="en-GB" sz="1400" dirty="0" err="1">
                <a:solidFill>
                  <a:schemeClr val="bg1"/>
                </a:solidFill>
              </a:rPr>
              <a:t>gene_name</a:t>
            </a:r>
            <a:r>
              <a:rPr lang="en-GB" sz="1400" dirty="0">
                <a:solidFill>
                  <a:schemeClr val="bg1"/>
                </a:solidFill>
              </a:rPr>
              <a:t> of the </a:t>
            </a:r>
            <a:r>
              <a:rPr lang="en-GB" sz="1400" dirty="0" err="1">
                <a:solidFill>
                  <a:schemeClr val="bg1"/>
                </a:solidFill>
              </a:rPr>
              <a:t>parrent</a:t>
            </a:r>
            <a:r>
              <a:rPr lang="en-GB" sz="1400" dirty="0">
                <a:solidFill>
                  <a:schemeClr val="bg1"/>
                </a:solidFill>
              </a:rPr>
              <a:t> </a:t>
            </a:r>
            <a:r>
              <a:rPr lang="en-GB" sz="1400" dirty="0" err="1">
                <a:solidFill>
                  <a:schemeClr val="bg1"/>
                </a:solidFill>
              </a:rPr>
              <a:t>gene_id</a:t>
            </a:r>
            <a:r>
              <a:rPr lang="en-GB" sz="1400" dirty="0">
                <a:solidFill>
                  <a:schemeClr val="bg1"/>
                </a:solidFill>
              </a:rPr>
              <a:t>, but only when the </a:t>
            </a:r>
            <a:r>
              <a:rPr lang="en-GB" sz="1400" dirty="0" err="1">
                <a:solidFill>
                  <a:schemeClr val="bg1"/>
                </a:solidFill>
              </a:rPr>
              <a:t>gene_id</a:t>
            </a:r>
            <a:r>
              <a:rPr lang="en-GB" sz="1400" dirty="0">
                <a:solidFill>
                  <a:schemeClr val="bg1"/>
                </a:solidFill>
              </a:rPr>
              <a:t> is associated with a single </a:t>
            </a:r>
            <a:r>
              <a:rPr lang="en-GB" sz="1400" dirty="0" err="1">
                <a:solidFill>
                  <a:schemeClr val="bg1"/>
                </a:solidFill>
              </a:rPr>
              <a:t>gene_name</a:t>
            </a:r>
            <a:r>
              <a:rPr lang="en-GB" sz="1400" dirty="0">
                <a:solidFill>
                  <a:schemeClr val="bg1"/>
                </a:solidFill>
              </a:rPr>
              <a:t>. • 2: Fix the problem where multiple genes (as indicated by </a:t>
            </a:r>
            <a:r>
              <a:rPr lang="en-GB" sz="1400" dirty="0" err="1">
                <a:solidFill>
                  <a:schemeClr val="bg1"/>
                </a:solidFill>
              </a:rPr>
              <a:t>refrence</a:t>
            </a:r>
            <a:r>
              <a:rPr lang="en-GB" sz="1400" dirty="0">
                <a:solidFill>
                  <a:schemeClr val="bg1"/>
                </a:solidFill>
              </a:rPr>
              <a:t> </a:t>
            </a:r>
            <a:r>
              <a:rPr lang="en-GB" sz="1400" dirty="0" err="1">
                <a:solidFill>
                  <a:schemeClr val="bg1"/>
                </a:solidFill>
              </a:rPr>
              <a:t>gene_ids</a:t>
            </a:r>
            <a:r>
              <a:rPr lang="en-GB" sz="1400" dirty="0">
                <a:solidFill>
                  <a:schemeClr val="bg1"/>
                </a:solidFill>
              </a:rPr>
              <a:t>) are merged into a single </a:t>
            </a:r>
            <a:r>
              <a:rPr lang="en-GB" sz="1400" dirty="0" err="1">
                <a:solidFill>
                  <a:schemeClr val="bg1"/>
                </a:solidFill>
              </a:rPr>
              <a:t>gene_id</a:t>
            </a:r>
            <a:r>
              <a:rPr lang="en-GB" sz="1400" dirty="0">
                <a:solidFill>
                  <a:schemeClr val="bg1"/>
                </a:solidFill>
              </a:rPr>
              <a:t>. This can only be done when all isoforms are assigned a </a:t>
            </a:r>
            <a:r>
              <a:rPr lang="en-GB" sz="1400" dirty="0" err="1">
                <a:solidFill>
                  <a:schemeClr val="bg1"/>
                </a:solidFill>
              </a:rPr>
              <a:t>gene_name</a:t>
            </a:r>
            <a:r>
              <a:rPr lang="en-GB" sz="1400" dirty="0">
                <a:solidFill>
                  <a:schemeClr val="bg1"/>
                </a:solidFill>
              </a:rPr>
              <a:t>. The </a:t>
            </a:r>
            <a:r>
              <a:rPr lang="en-GB" sz="1400" dirty="0" err="1">
                <a:solidFill>
                  <a:schemeClr val="bg1"/>
                </a:solidFill>
              </a:rPr>
              <a:t>gene_id</a:t>
            </a:r>
            <a:r>
              <a:rPr lang="en-GB" sz="1400" dirty="0">
                <a:solidFill>
                  <a:schemeClr val="bg1"/>
                </a:solidFill>
              </a:rPr>
              <a:t> is simply split into multiple </a:t>
            </a:r>
            <a:r>
              <a:rPr lang="en-GB" sz="1400" dirty="0" err="1">
                <a:solidFill>
                  <a:schemeClr val="bg1"/>
                </a:solidFill>
              </a:rPr>
              <a:t>gene_ids</a:t>
            </a:r>
            <a:r>
              <a:rPr lang="en-GB" sz="1400" dirty="0">
                <a:solidFill>
                  <a:schemeClr val="bg1"/>
                </a:solidFill>
              </a:rPr>
              <a:t> via the </a:t>
            </a:r>
            <a:r>
              <a:rPr lang="en-GB" sz="1400" dirty="0" err="1">
                <a:solidFill>
                  <a:schemeClr val="bg1"/>
                </a:solidFill>
              </a:rPr>
              <a:t>gene_names</a:t>
            </a:r>
            <a:r>
              <a:rPr lang="en-GB" sz="1400" dirty="0">
                <a:solidFill>
                  <a:schemeClr val="bg1"/>
                </a:solidFill>
              </a:rPr>
              <a:t>. Genes with this problem, which could not be fixed, are removed since such </a:t>
            </a:r>
            <a:r>
              <a:rPr lang="en-GB" sz="1400" dirty="0" err="1">
                <a:solidFill>
                  <a:schemeClr val="bg1"/>
                </a:solidFill>
              </a:rPr>
              <a:t>constallations</a:t>
            </a:r>
            <a:r>
              <a:rPr lang="en-GB" sz="1400" dirty="0">
                <a:solidFill>
                  <a:schemeClr val="bg1"/>
                </a:solidFill>
              </a:rPr>
              <a:t> might result in untrustworthy switches (where the isoforms are </a:t>
            </a:r>
            <a:r>
              <a:rPr lang="en-GB" sz="1400" dirty="0" err="1">
                <a:solidFill>
                  <a:schemeClr val="bg1"/>
                </a:solidFill>
              </a:rPr>
              <a:t>acutally</a:t>
            </a:r>
            <a:r>
              <a:rPr lang="en-GB" sz="1400" dirty="0">
                <a:solidFill>
                  <a:schemeClr val="bg1"/>
                </a:solidFill>
              </a:rPr>
              <a:t> from different genes). • 3: Fix the problem where all genes containing novel isoforms are assigned a </a:t>
            </a:r>
            <a:r>
              <a:rPr lang="en-GB" sz="1400" dirty="0" err="1">
                <a:solidFill>
                  <a:schemeClr val="bg1"/>
                </a:solidFill>
              </a:rPr>
              <a:t>StringTie</a:t>
            </a:r>
            <a:r>
              <a:rPr lang="en-GB" sz="1400" dirty="0">
                <a:solidFill>
                  <a:schemeClr val="bg1"/>
                </a:solidFill>
              </a:rPr>
              <a:t> </a:t>
            </a:r>
            <a:r>
              <a:rPr lang="en-GB" sz="1400" dirty="0" err="1">
                <a:solidFill>
                  <a:schemeClr val="bg1"/>
                </a:solidFill>
              </a:rPr>
              <a:t>gene_id</a:t>
            </a:r>
            <a:r>
              <a:rPr lang="en-GB" sz="1400" dirty="0">
                <a:solidFill>
                  <a:schemeClr val="bg1"/>
                </a:solidFill>
              </a:rPr>
              <a:t> instead of their original id. This is done by assigning the </a:t>
            </a:r>
            <a:r>
              <a:rPr lang="en-GB" sz="1400" dirty="0" err="1">
                <a:solidFill>
                  <a:schemeClr val="bg1"/>
                </a:solidFill>
              </a:rPr>
              <a:t>gene_name</a:t>
            </a:r>
            <a:r>
              <a:rPr lang="en-GB" sz="1400" dirty="0">
                <a:solidFill>
                  <a:schemeClr val="bg1"/>
                </a:solidFill>
              </a:rPr>
              <a:t> of the </a:t>
            </a:r>
            <a:r>
              <a:rPr lang="en-GB" sz="1400" dirty="0" err="1">
                <a:solidFill>
                  <a:schemeClr val="bg1"/>
                </a:solidFill>
              </a:rPr>
              <a:t>parrent</a:t>
            </a:r>
            <a:r>
              <a:rPr lang="en-GB" sz="1400" dirty="0">
                <a:solidFill>
                  <a:schemeClr val="bg1"/>
                </a:solidFill>
              </a:rPr>
              <a:t> </a:t>
            </a:r>
            <a:r>
              <a:rPr lang="en-GB" sz="1400" dirty="0" err="1">
                <a:solidFill>
                  <a:schemeClr val="bg1"/>
                </a:solidFill>
              </a:rPr>
              <a:t>gene_id</a:t>
            </a:r>
            <a:r>
              <a:rPr lang="en-GB" sz="1400" dirty="0">
                <a:solidFill>
                  <a:schemeClr val="bg1"/>
                </a:solidFill>
              </a:rPr>
              <a:t>, but only when the </a:t>
            </a:r>
            <a:r>
              <a:rPr lang="en-GB" sz="1400" dirty="0" err="1">
                <a:solidFill>
                  <a:schemeClr val="bg1"/>
                </a:solidFill>
              </a:rPr>
              <a:t>gene_id</a:t>
            </a:r>
            <a:r>
              <a:rPr lang="en-GB" sz="1400" dirty="0">
                <a:solidFill>
                  <a:schemeClr val="bg1"/>
                </a:solidFill>
              </a:rPr>
              <a:t> is associated with a single </a:t>
            </a:r>
            <a:r>
              <a:rPr lang="en-GB" sz="1400" dirty="0" err="1">
                <a:solidFill>
                  <a:schemeClr val="bg1"/>
                </a:solidFill>
              </a:rPr>
              <a:t>gene_name</a:t>
            </a:r>
            <a:r>
              <a:rPr lang="en-GB" sz="1400" dirty="0">
                <a:solidFill>
                  <a:schemeClr val="bg1"/>
                </a:solidFill>
              </a:rPr>
              <a:t>.</a:t>
            </a:r>
            <a:endParaRPr lang="en-US" sz="1300" dirty="0">
              <a:solidFill>
                <a:schemeClr val="bg1"/>
              </a:solidFill>
            </a:endParaRPr>
          </a:p>
          <a:p>
            <a:pPr lvl="1" indent="-228600" defTabSz="914400">
              <a:lnSpc>
                <a:spcPct val="90000"/>
              </a:lnSpc>
              <a:spcBef>
                <a:spcPts val="1000"/>
              </a:spcBef>
              <a:buClr>
                <a:schemeClr val="accent2"/>
              </a:buClr>
              <a:buFont typeface="Arial" panose="020B0604020202020204" pitchFamily="34" charset="0"/>
              <a:buChar char="•"/>
            </a:pPr>
            <a:r>
              <a:rPr lang="en-US" sz="1300" dirty="0" err="1">
                <a:solidFill>
                  <a:schemeClr val="bg1"/>
                </a:solidFill>
              </a:rPr>
              <a:t>fixStringTieViaOverlapInMultiGenes</a:t>
            </a:r>
            <a:r>
              <a:rPr lang="en-US" sz="1300" dirty="0">
                <a:solidFill>
                  <a:schemeClr val="bg1"/>
                </a:solidFill>
              </a:rPr>
              <a:t> A logic indicating whether the </a:t>
            </a:r>
            <a:r>
              <a:rPr lang="en-US" sz="1300" dirty="0" err="1">
                <a:solidFill>
                  <a:schemeClr val="bg1"/>
                </a:solidFill>
              </a:rPr>
              <a:t>IsoformSwitchAnalyzeR</a:t>
            </a:r>
            <a:r>
              <a:rPr lang="en-US" sz="1300" dirty="0">
                <a:solidFill>
                  <a:schemeClr val="bg1"/>
                </a:solidFill>
              </a:rPr>
              <a:t> should also try to assign </a:t>
            </a:r>
            <a:r>
              <a:rPr lang="en-US" sz="1300" dirty="0" err="1">
                <a:solidFill>
                  <a:schemeClr val="bg1"/>
                </a:solidFill>
              </a:rPr>
              <a:t>gene_names</a:t>
            </a:r>
            <a:r>
              <a:rPr lang="en-US" sz="1300" dirty="0">
                <a:solidFill>
                  <a:schemeClr val="bg1"/>
                </a:solidFill>
              </a:rPr>
              <a:t> to novel isoforms within </a:t>
            </a:r>
            <a:r>
              <a:rPr lang="en-US" sz="1300" dirty="0" err="1">
                <a:solidFill>
                  <a:schemeClr val="bg1"/>
                </a:solidFill>
              </a:rPr>
              <a:t>gene_ids</a:t>
            </a:r>
            <a:r>
              <a:rPr lang="en-US" sz="1300" dirty="0">
                <a:solidFill>
                  <a:schemeClr val="bg1"/>
                </a:solidFill>
              </a:rPr>
              <a:t> with multiple </a:t>
            </a:r>
            <a:r>
              <a:rPr lang="en-US" sz="1300" dirty="0" err="1">
                <a:solidFill>
                  <a:schemeClr val="bg1"/>
                </a:solidFill>
              </a:rPr>
              <a:t>gene_names</a:t>
            </a:r>
            <a:r>
              <a:rPr lang="en-US" sz="1300" dirty="0">
                <a:solidFill>
                  <a:schemeClr val="bg1"/>
                </a:solidFill>
              </a:rPr>
              <a:t> associated. This is done by comparing the genomic overlap of exons in novel isoforms to exons in known isoforms. This is only done if all of the </a:t>
            </a:r>
            <a:r>
              <a:rPr lang="en-US" sz="1300" dirty="0" err="1">
                <a:solidFill>
                  <a:schemeClr val="bg1"/>
                </a:solidFill>
              </a:rPr>
              <a:t>fixStringTieViaOverlap</a:t>
            </a:r>
            <a:r>
              <a:rPr lang="en-US" sz="1300" dirty="0">
                <a:solidFill>
                  <a:schemeClr val="bg1"/>
                </a:solidFill>
              </a:rPr>
              <a:t>* cutoffs are met and </a:t>
            </a:r>
            <a:r>
              <a:rPr lang="en-US" sz="1300" dirty="0" err="1">
                <a:solidFill>
                  <a:schemeClr val="bg1"/>
                </a:solidFill>
              </a:rPr>
              <a:t>fixStringTieAnnotationProblem</a:t>
            </a:r>
            <a:r>
              <a:rPr lang="en-US" sz="1300" dirty="0">
                <a:solidFill>
                  <a:schemeClr val="bg1"/>
                </a:solidFill>
              </a:rPr>
              <a:t>=TRUE. Default is TRUE</a:t>
            </a:r>
          </a:p>
        </p:txBody>
      </p:sp>
    </p:spTree>
    <p:extLst>
      <p:ext uri="{BB962C8B-B14F-4D97-AF65-F5344CB8AC3E}">
        <p14:creationId xmlns:p14="http://schemas.microsoft.com/office/powerpoint/2010/main" val="878449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793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79375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73717D-2B85-7C12-9855-E101899B5858}"/>
              </a:ext>
            </a:extLst>
          </p:cNvPr>
          <p:cNvSpPr txBox="1"/>
          <p:nvPr/>
        </p:nvSpPr>
        <p:spPr>
          <a:xfrm>
            <a:off x="394413" y="2289154"/>
            <a:ext cx="3865470" cy="3718350"/>
          </a:xfrm>
          <a:prstGeom prst="rect">
            <a:avLst/>
          </a:prstGeom>
          <a:noFill/>
          <a:ln>
            <a:solidFill>
              <a:schemeClr val="bg1"/>
            </a:solidFill>
          </a:ln>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3200" cap="all" spc="200">
                <a:solidFill>
                  <a:schemeClr val="bg1"/>
                </a:solidFill>
                <a:latin typeface="+mj-lt"/>
                <a:ea typeface="+mj-ea"/>
                <a:cs typeface="+mj-cs"/>
              </a:rPr>
              <a:t>Relationship between annotated and unannotated transcripts</a:t>
            </a:r>
          </a:p>
        </p:txBody>
      </p:sp>
      <p:pic>
        <p:nvPicPr>
          <p:cNvPr id="4" name="Content Placeholder 3" descr="A graph with a blue and red rectangle with white text&#10;&#10;Description automatically generated with medium confidence">
            <a:extLst>
              <a:ext uri="{FF2B5EF4-FFF2-40B4-BE49-F238E27FC236}">
                <a16:creationId xmlns:a16="http://schemas.microsoft.com/office/drawing/2014/main" id="{F9A236B7-9980-90CF-87DB-5A8A1777E388}"/>
              </a:ext>
            </a:extLst>
          </p:cNvPr>
          <p:cNvPicPr>
            <a:picLocks noGrp="1" noChangeAspect="1"/>
          </p:cNvPicPr>
          <p:nvPr>
            <p:ph idx="1"/>
          </p:nvPr>
        </p:nvPicPr>
        <p:blipFill>
          <a:blip r:embed="rId2"/>
          <a:stretch>
            <a:fillRect/>
          </a:stretch>
        </p:blipFill>
        <p:spPr>
          <a:xfrm>
            <a:off x="5297763" y="758085"/>
            <a:ext cx="6250769" cy="6235140"/>
          </a:xfrm>
          <a:prstGeom prst="rect">
            <a:avLst/>
          </a:prstGeom>
        </p:spPr>
      </p:pic>
    </p:spTree>
    <p:extLst>
      <p:ext uri="{BB962C8B-B14F-4D97-AF65-F5344CB8AC3E}">
        <p14:creationId xmlns:p14="http://schemas.microsoft.com/office/powerpoint/2010/main" val="99298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2D75-04FE-AE9E-60AC-C1772D592011}"/>
              </a:ext>
            </a:extLst>
          </p:cNvPr>
          <p:cNvSpPr>
            <a:spLocks noGrp="1"/>
          </p:cNvSpPr>
          <p:nvPr>
            <p:ph type="title"/>
          </p:nvPr>
        </p:nvSpPr>
        <p:spPr>
          <a:xfrm>
            <a:off x="8787865" y="3380986"/>
            <a:ext cx="2745667" cy="1762513"/>
          </a:xfrm>
        </p:spPr>
        <p:txBody>
          <a:bodyPr vert="horz" lIns="182880" tIns="182880" rIns="182880" bIns="182880" rtlCol="0" anchor="ctr">
            <a:normAutofit fontScale="90000"/>
          </a:bodyPr>
          <a:lstStyle/>
          <a:p>
            <a:pPr defTabSz="914400"/>
            <a:r>
              <a:rPr lang="en-US" sz="2100" spc="200" dirty="0"/>
              <a:t>Relationship between unannotated transcripts and IR</a:t>
            </a:r>
          </a:p>
        </p:txBody>
      </p:sp>
      <p:sp>
        <p:nvSpPr>
          <p:cNvPr id="9" name="Rectangle 8">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793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colored squares&#10;&#10;Description automatically generated with medium confidence">
            <a:extLst>
              <a:ext uri="{FF2B5EF4-FFF2-40B4-BE49-F238E27FC236}">
                <a16:creationId xmlns:a16="http://schemas.microsoft.com/office/drawing/2014/main" id="{845ACD5F-010F-8BAD-3E63-1419E7060D3C}"/>
              </a:ext>
            </a:extLst>
          </p:cNvPr>
          <p:cNvPicPr>
            <a:picLocks noGrp="1" noChangeAspect="1"/>
          </p:cNvPicPr>
          <p:nvPr>
            <p:ph idx="1"/>
          </p:nvPr>
        </p:nvPicPr>
        <p:blipFill>
          <a:blip r:embed="rId2"/>
          <a:stretch>
            <a:fillRect/>
          </a:stretch>
        </p:blipFill>
        <p:spPr>
          <a:xfrm>
            <a:off x="973837" y="740833"/>
            <a:ext cx="6215909" cy="6091590"/>
          </a:xfrm>
          <a:prstGeom prst="rect">
            <a:avLst/>
          </a:prstGeom>
        </p:spPr>
      </p:pic>
    </p:spTree>
    <p:extLst>
      <p:ext uri="{BB962C8B-B14F-4D97-AF65-F5344CB8AC3E}">
        <p14:creationId xmlns:p14="http://schemas.microsoft.com/office/powerpoint/2010/main" val="3872845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05DD221-7786-44A9-945B-F8E642A9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793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ADAAC83-6C3F-43C5-96C4-6FDA0339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740833"/>
            <a:ext cx="6572503" cy="6089317"/>
          </a:xfrm>
          <a:prstGeom prst="rect">
            <a:avLst/>
          </a:prstGeom>
          <a:solidFill>
            <a:srgbClr val="FFFFFF"/>
          </a:solid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8" descr="A graph of a number of individuals&#10;&#10;Description automatically generated">
            <a:extLst>
              <a:ext uri="{FF2B5EF4-FFF2-40B4-BE49-F238E27FC236}">
                <a16:creationId xmlns:a16="http://schemas.microsoft.com/office/drawing/2014/main" id="{B4BCDBCF-AE64-F7D0-C925-0BB52DCA99AD}"/>
              </a:ext>
            </a:extLst>
          </p:cNvPr>
          <p:cNvPicPr>
            <a:picLocks noGrp="1" noChangeAspect="1"/>
          </p:cNvPicPr>
          <p:nvPr>
            <p:ph idx="1"/>
          </p:nvPr>
        </p:nvPicPr>
        <p:blipFill>
          <a:blip r:embed="rId2"/>
          <a:stretch>
            <a:fillRect/>
          </a:stretch>
        </p:blipFill>
        <p:spPr>
          <a:xfrm>
            <a:off x="1073296" y="1113209"/>
            <a:ext cx="5725833" cy="5353653"/>
          </a:xfrm>
          <a:prstGeom prst="rect">
            <a:avLst/>
          </a:prstGeom>
        </p:spPr>
      </p:pic>
      <p:sp>
        <p:nvSpPr>
          <p:cNvPr id="20" name="Rectangle 19">
            <a:extLst>
              <a:ext uri="{FF2B5EF4-FFF2-40B4-BE49-F238E27FC236}">
                <a16:creationId xmlns:a16="http://schemas.microsoft.com/office/drawing/2014/main" id="{95AE8F05-A7EA-4AE9-88D2-700581D77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9436" y="740833"/>
            <a:ext cx="3702888" cy="608931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3C7C019-BAFE-4BE3-B269-79CBD3EB7D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3812" y="933283"/>
            <a:ext cx="3374136" cy="57044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of a number of numbers and a line of numbers&#10;&#10;Description automatically generated with medium confidence">
            <a:extLst>
              <a:ext uri="{FF2B5EF4-FFF2-40B4-BE49-F238E27FC236}">
                <a16:creationId xmlns:a16="http://schemas.microsoft.com/office/drawing/2014/main" id="{F00F20BE-252D-4A2F-475D-097891A52BDA}"/>
              </a:ext>
            </a:extLst>
          </p:cNvPr>
          <p:cNvPicPr>
            <a:picLocks noChangeAspect="1"/>
          </p:cNvPicPr>
          <p:nvPr/>
        </p:nvPicPr>
        <p:blipFill>
          <a:blip r:embed="rId3"/>
          <a:stretch>
            <a:fillRect/>
          </a:stretch>
        </p:blipFill>
        <p:spPr>
          <a:xfrm>
            <a:off x="8039511" y="1970721"/>
            <a:ext cx="3358437" cy="3350040"/>
          </a:xfrm>
          <a:prstGeom prst="rect">
            <a:avLst/>
          </a:prstGeom>
        </p:spPr>
      </p:pic>
    </p:spTree>
    <p:extLst>
      <p:ext uri="{BB962C8B-B14F-4D97-AF65-F5344CB8AC3E}">
        <p14:creationId xmlns:p14="http://schemas.microsoft.com/office/powerpoint/2010/main" val="2918879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3EE1-40BE-CC95-8354-FE7E022929FE}"/>
              </a:ext>
            </a:extLst>
          </p:cNvPr>
          <p:cNvSpPr>
            <a:spLocks noGrp="1"/>
          </p:cNvSpPr>
          <p:nvPr>
            <p:ph type="title"/>
          </p:nvPr>
        </p:nvSpPr>
        <p:spPr>
          <a:xfrm>
            <a:off x="9263934" y="119346"/>
            <a:ext cx="2733947" cy="369332"/>
          </a:xfrm>
        </p:spPr>
        <p:txBody>
          <a:bodyPr>
            <a:noAutofit/>
          </a:bodyPr>
          <a:lstStyle/>
          <a:p>
            <a:r>
              <a:rPr lang="en-IT" sz="2400" dirty="0"/>
              <a:t>The pipeline</a:t>
            </a:r>
          </a:p>
        </p:txBody>
      </p:sp>
      <p:sp>
        <p:nvSpPr>
          <p:cNvPr id="4" name="Rectangle 3">
            <a:extLst>
              <a:ext uri="{FF2B5EF4-FFF2-40B4-BE49-F238E27FC236}">
                <a16:creationId xmlns:a16="http://schemas.microsoft.com/office/drawing/2014/main" id="{4F252653-96E3-52E2-EA30-67A4F4990068}"/>
              </a:ext>
            </a:extLst>
          </p:cNvPr>
          <p:cNvSpPr/>
          <p:nvPr/>
        </p:nvSpPr>
        <p:spPr>
          <a:xfrm>
            <a:off x="1362936" y="1748128"/>
            <a:ext cx="2390470" cy="199341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bg1">
                    <a:lumMod val="75000"/>
                  </a:schemeClr>
                </a:solidFill>
              </a:rPr>
              <a:t>Introns selected yb CNN with a IR-ratio</a:t>
            </a:r>
          </a:p>
          <a:p>
            <a:pPr marL="285750" indent="-285750">
              <a:buFontTx/>
              <a:buChar char="-"/>
            </a:pPr>
            <a:r>
              <a:rPr lang="en-IT" dirty="0">
                <a:solidFill>
                  <a:schemeClr val="bg1">
                    <a:lumMod val="75000"/>
                  </a:schemeClr>
                </a:solidFill>
              </a:rPr>
              <a:t>0.05 (default for IRFinder)</a:t>
            </a:r>
          </a:p>
          <a:p>
            <a:pPr marL="285750" indent="-285750">
              <a:buFontTx/>
              <a:buChar char="-"/>
            </a:pPr>
            <a:r>
              <a:rPr lang="en-IT" dirty="0">
                <a:solidFill>
                  <a:schemeClr val="bg1">
                    <a:lumMod val="75000"/>
                  </a:schemeClr>
                </a:solidFill>
              </a:rPr>
              <a:t>0.1</a:t>
            </a:r>
          </a:p>
          <a:p>
            <a:pPr marL="285750" indent="-285750">
              <a:buFontTx/>
              <a:buChar char="-"/>
            </a:pPr>
            <a:r>
              <a:rPr lang="en-IT" dirty="0">
                <a:solidFill>
                  <a:schemeClr val="bg1">
                    <a:lumMod val="75000"/>
                  </a:schemeClr>
                </a:solidFill>
              </a:rPr>
              <a:t>0.2</a:t>
            </a:r>
          </a:p>
          <a:p>
            <a:pPr marL="285750" indent="-285750">
              <a:buFontTx/>
              <a:buChar char="-"/>
            </a:pPr>
            <a:r>
              <a:rPr lang="en-IT" dirty="0">
                <a:solidFill>
                  <a:schemeClr val="bg1">
                    <a:lumMod val="75000"/>
                  </a:schemeClr>
                </a:solidFill>
              </a:rPr>
              <a:t>0.3</a:t>
            </a:r>
          </a:p>
        </p:txBody>
      </p:sp>
      <p:sp>
        <p:nvSpPr>
          <p:cNvPr id="5" name="TextBox 4">
            <a:extLst>
              <a:ext uri="{FF2B5EF4-FFF2-40B4-BE49-F238E27FC236}">
                <a16:creationId xmlns:a16="http://schemas.microsoft.com/office/drawing/2014/main" id="{762B19A5-1D08-5FB6-0DE0-CEA374055051}"/>
              </a:ext>
            </a:extLst>
          </p:cNvPr>
          <p:cNvSpPr txBox="1"/>
          <p:nvPr/>
        </p:nvSpPr>
        <p:spPr>
          <a:xfrm>
            <a:off x="1991830" y="1143727"/>
            <a:ext cx="1132682" cy="369332"/>
          </a:xfrm>
          <a:prstGeom prst="rect">
            <a:avLst/>
          </a:prstGeom>
          <a:solidFill>
            <a:schemeClr val="bg1"/>
          </a:solidFill>
        </p:spPr>
        <p:txBody>
          <a:bodyPr wrap="none" rtlCol="0">
            <a:spAutoFit/>
          </a:bodyPr>
          <a:lstStyle/>
          <a:p>
            <a:r>
              <a:rPr lang="en-IT" b="1" dirty="0"/>
              <a:t>IRFinder</a:t>
            </a:r>
          </a:p>
        </p:txBody>
      </p:sp>
      <p:cxnSp>
        <p:nvCxnSpPr>
          <p:cNvPr id="6" name="Straight Arrow Connector 5">
            <a:extLst>
              <a:ext uri="{FF2B5EF4-FFF2-40B4-BE49-F238E27FC236}">
                <a16:creationId xmlns:a16="http://schemas.microsoft.com/office/drawing/2014/main" id="{6A501DB6-BD9B-385E-E955-F3C57064BB2B}"/>
              </a:ext>
            </a:extLst>
          </p:cNvPr>
          <p:cNvCxnSpPr>
            <a:cxnSpLocks/>
            <a:stCxn id="5" idx="2"/>
            <a:endCxn id="4" idx="0"/>
          </p:cNvCxnSpPr>
          <p:nvPr/>
        </p:nvCxnSpPr>
        <p:spPr>
          <a:xfrm>
            <a:off x="2558171" y="1513059"/>
            <a:ext cx="0" cy="235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32AE773-7FC7-7F81-0E3B-C4B58502FB3D}"/>
              </a:ext>
            </a:extLst>
          </p:cNvPr>
          <p:cNvSpPr/>
          <p:nvPr/>
        </p:nvSpPr>
        <p:spPr>
          <a:xfrm>
            <a:off x="4587006" y="1912959"/>
            <a:ext cx="2531036" cy="8469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bg1">
                    <a:lumMod val="75000"/>
                  </a:schemeClr>
                </a:solidFill>
              </a:rPr>
              <a:t>Introns detected as exons in not annotated transcripts </a:t>
            </a:r>
          </a:p>
        </p:txBody>
      </p:sp>
      <p:sp>
        <p:nvSpPr>
          <p:cNvPr id="8" name="TextBox 7">
            <a:extLst>
              <a:ext uri="{FF2B5EF4-FFF2-40B4-BE49-F238E27FC236}">
                <a16:creationId xmlns:a16="http://schemas.microsoft.com/office/drawing/2014/main" id="{90FF73AA-80CD-8539-E691-70A8C5D640AA}"/>
              </a:ext>
            </a:extLst>
          </p:cNvPr>
          <p:cNvSpPr txBox="1"/>
          <p:nvPr/>
        </p:nvSpPr>
        <p:spPr>
          <a:xfrm>
            <a:off x="6801757" y="1160677"/>
            <a:ext cx="1154740" cy="369332"/>
          </a:xfrm>
          <a:prstGeom prst="rect">
            <a:avLst/>
          </a:prstGeom>
          <a:solidFill>
            <a:schemeClr val="bg1"/>
          </a:solidFill>
        </p:spPr>
        <p:txBody>
          <a:bodyPr wrap="none" rtlCol="0">
            <a:spAutoFit/>
          </a:bodyPr>
          <a:lstStyle/>
          <a:p>
            <a:r>
              <a:rPr lang="en-IT" b="1" dirty="0"/>
              <a:t>Stringtie</a:t>
            </a:r>
          </a:p>
        </p:txBody>
      </p:sp>
      <p:sp>
        <p:nvSpPr>
          <p:cNvPr id="13" name="Rectangle 12">
            <a:extLst>
              <a:ext uri="{FF2B5EF4-FFF2-40B4-BE49-F238E27FC236}">
                <a16:creationId xmlns:a16="http://schemas.microsoft.com/office/drawing/2014/main" id="{92FDAD4D-21A4-4085-1150-1812ED0E66DD}"/>
              </a:ext>
            </a:extLst>
          </p:cNvPr>
          <p:cNvSpPr/>
          <p:nvPr/>
        </p:nvSpPr>
        <p:spPr>
          <a:xfrm>
            <a:off x="2492853" y="4157904"/>
            <a:ext cx="2826348" cy="773333"/>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bg1">
                    <a:lumMod val="75000"/>
                  </a:schemeClr>
                </a:solidFill>
              </a:rPr>
              <a:t>Not annotated introns with strong credibility</a:t>
            </a:r>
          </a:p>
        </p:txBody>
      </p:sp>
      <p:sp>
        <p:nvSpPr>
          <p:cNvPr id="15" name="Rectangle 14">
            <a:extLst>
              <a:ext uri="{FF2B5EF4-FFF2-40B4-BE49-F238E27FC236}">
                <a16:creationId xmlns:a16="http://schemas.microsoft.com/office/drawing/2014/main" id="{D369EB11-F941-552D-ABF7-A62A7F69ABD2}"/>
              </a:ext>
            </a:extLst>
          </p:cNvPr>
          <p:cNvSpPr/>
          <p:nvPr/>
        </p:nvSpPr>
        <p:spPr>
          <a:xfrm>
            <a:off x="7586304" y="1735904"/>
            <a:ext cx="3098800" cy="84691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a:t>
            </a:r>
            <a:r>
              <a:rPr lang="en-IT" dirty="0">
                <a:solidFill>
                  <a:schemeClr val="tx1"/>
                </a:solidFill>
              </a:rPr>
              <a:t>etection and quantification of isoforms for each gene</a:t>
            </a:r>
          </a:p>
        </p:txBody>
      </p:sp>
      <p:sp>
        <p:nvSpPr>
          <p:cNvPr id="16" name="Rectangle 15">
            <a:extLst>
              <a:ext uri="{FF2B5EF4-FFF2-40B4-BE49-F238E27FC236}">
                <a16:creationId xmlns:a16="http://schemas.microsoft.com/office/drawing/2014/main" id="{690AEC16-CCA9-EC54-0A80-C997F57B8621}"/>
              </a:ext>
            </a:extLst>
          </p:cNvPr>
          <p:cNvSpPr/>
          <p:nvPr/>
        </p:nvSpPr>
        <p:spPr>
          <a:xfrm>
            <a:off x="7519725" y="3710299"/>
            <a:ext cx="3231958" cy="846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Charachterization of transcriptional heterogeneity and alterantive splicing events</a:t>
            </a:r>
          </a:p>
        </p:txBody>
      </p:sp>
      <p:cxnSp>
        <p:nvCxnSpPr>
          <p:cNvPr id="17" name="Straight Arrow Connector 16">
            <a:extLst>
              <a:ext uri="{FF2B5EF4-FFF2-40B4-BE49-F238E27FC236}">
                <a16:creationId xmlns:a16="http://schemas.microsoft.com/office/drawing/2014/main" id="{9C61A81F-801B-641B-CB3F-95EFA8CA95E4}"/>
              </a:ext>
            </a:extLst>
          </p:cNvPr>
          <p:cNvCxnSpPr>
            <a:cxnSpLocks/>
            <a:stCxn id="15" idx="2"/>
            <a:endCxn id="16" idx="0"/>
          </p:cNvCxnSpPr>
          <p:nvPr/>
        </p:nvCxnSpPr>
        <p:spPr>
          <a:xfrm>
            <a:off x="9135704" y="2582817"/>
            <a:ext cx="0" cy="1127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B3CA51E-20C1-FA14-3D11-A8B3F73159F4}"/>
              </a:ext>
            </a:extLst>
          </p:cNvPr>
          <p:cNvSpPr/>
          <p:nvPr/>
        </p:nvSpPr>
        <p:spPr>
          <a:xfrm>
            <a:off x="111635" y="419097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sp>
        <p:nvSpPr>
          <p:cNvPr id="71" name="Rectangle 70">
            <a:extLst>
              <a:ext uri="{FF2B5EF4-FFF2-40B4-BE49-F238E27FC236}">
                <a16:creationId xmlns:a16="http://schemas.microsoft.com/office/drawing/2014/main" id="{3BFE945E-F781-C8BA-716D-F09F28218A71}"/>
              </a:ext>
            </a:extLst>
          </p:cNvPr>
          <p:cNvSpPr/>
          <p:nvPr/>
        </p:nvSpPr>
        <p:spPr>
          <a:xfrm>
            <a:off x="10024397" y="276193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cxnSp>
        <p:nvCxnSpPr>
          <p:cNvPr id="73" name="Straight Arrow Connector 72">
            <a:extLst>
              <a:ext uri="{FF2B5EF4-FFF2-40B4-BE49-F238E27FC236}">
                <a16:creationId xmlns:a16="http://schemas.microsoft.com/office/drawing/2014/main" id="{478A7EA6-0817-0975-F66A-BDD11F57758F}"/>
              </a:ext>
            </a:extLst>
          </p:cNvPr>
          <p:cNvCxnSpPr>
            <a:cxnSpLocks/>
            <a:stCxn id="71" idx="1"/>
          </p:cNvCxnSpPr>
          <p:nvPr/>
        </p:nvCxnSpPr>
        <p:spPr>
          <a:xfrm flipH="1">
            <a:off x="9135705" y="3148598"/>
            <a:ext cx="888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8A258D9B-08D8-EA9E-F105-ECEDC6240CF7}"/>
              </a:ext>
            </a:extLst>
          </p:cNvPr>
          <p:cNvSpPr/>
          <p:nvPr/>
        </p:nvSpPr>
        <p:spPr>
          <a:xfrm>
            <a:off x="7128174" y="4765228"/>
            <a:ext cx="2204357" cy="528095"/>
          </a:xfrm>
          <a:prstGeom prst="rect">
            <a:avLst/>
          </a:prstGeom>
          <a:solidFill>
            <a:schemeClr val="accent2"/>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tx1"/>
                </a:solidFill>
              </a:rPr>
              <a:t> ANNOTATED</a:t>
            </a:r>
          </a:p>
        </p:txBody>
      </p:sp>
      <p:sp>
        <p:nvSpPr>
          <p:cNvPr id="76" name="Rectangle 75">
            <a:extLst>
              <a:ext uri="{FF2B5EF4-FFF2-40B4-BE49-F238E27FC236}">
                <a16:creationId xmlns:a16="http://schemas.microsoft.com/office/drawing/2014/main" id="{882D95BE-3667-B09D-5016-A242158D47BF}"/>
              </a:ext>
            </a:extLst>
          </p:cNvPr>
          <p:cNvSpPr/>
          <p:nvPr/>
        </p:nvSpPr>
        <p:spPr>
          <a:xfrm>
            <a:off x="9332531" y="4765229"/>
            <a:ext cx="2204357" cy="528095"/>
          </a:xfrm>
          <a:prstGeom prst="rect">
            <a:avLst/>
          </a:prstGeom>
          <a:solidFill>
            <a:schemeClr val="accent2"/>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tx1"/>
                </a:solidFill>
              </a:rPr>
              <a:t>NOT ANNOTATED</a:t>
            </a:r>
          </a:p>
        </p:txBody>
      </p:sp>
      <p:cxnSp>
        <p:nvCxnSpPr>
          <p:cNvPr id="78" name="Elbow Connector 77">
            <a:extLst>
              <a:ext uri="{FF2B5EF4-FFF2-40B4-BE49-F238E27FC236}">
                <a16:creationId xmlns:a16="http://schemas.microsoft.com/office/drawing/2014/main" id="{EB35B57D-F652-EE54-CE4F-30C87AD8632E}"/>
              </a:ext>
            </a:extLst>
          </p:cNvPr>
          <p:cNvCxnSpPr>
            <a:cxnSpLocks/>
            <a:stCxn id="16" idx="1"/>
            <a:endCxn id="74" idx="0"/>
          </p:cNvCxnSpPr>
          <p:nvPr/>
        </p:nvCxnSpPr>
        <p:spPr>
          <a:xfrm rot="10800000" flipH="1" flipV="1">
            <a:off x="7519725" y="4133394"/>
            <a:ext cx="710628" cy="631834"/>
          </a:xfrm>
          <a:prstGeom prst="bentConnector4">
            <a:avLst>
              <a:gd name="adj1" fmla="val -3216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F2B597F1-E980-F9BD-82C1-9C474ABAFC3B}"/>
              </a:ext>
            </a:extLst>
          </p:cNvPr>
          <p:cNvCxnSpPr>
            <a:stCxn id="16" idx="3"/>
            <a:endCxn id="76" idx="0"/>
          </p:cNvCxnSpPr>
          <p:nvPr/>
        </p:nvCxnSpPr>
        <p:spPr>
          <a:xfrm flipH="1">
            <a:off x="10434709" y="4133394"/>
            <a:ext cx="316974" cy="631834"/>
          </a:xfrm>
          <a:prstGeom prst="bentConnector4">
            <a:avLst>
              <a:gd name="adj1" fmla="val -7211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7C2489BE-805C-8CF6-9B50-12F020EED497}"/>
              </a:ext>
            </a:extLst>
          </p:cNvPr>
          <p:cNvSpPr txBox="1"/>
          <p:nvPr/>
        </p:nvSpPr>
        <p:spPr>
          <a:xfrm>
            <a:off x="7128174" y="5298012"/>
            <a:ext cx="2204356" cy="1200329"/>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t>Quantitative comparison among classes</a:t>
            </a:r>
          </a:p>
          <a:p>
            <a:pPr marL="285750" indent="-285750">
              <a:buFontTx/>
              <a:buChar char="-"/>
            </a:pPr>
            <a:r>
              <a:rPr lang="en-IT" dirty="0"/>
              <a:t>Biotype evaluation</a:t>
            </a:r>
          </a:p>
        </p:txBody>
      </p:sp>
      <p:sp>
        <p:nvSpPr>
          <p:cNvPr id="104" name="Rectangle 103">
            <a:extLst>
              <a:ext uri="{FF2B5EF4-FFF2-40B4-BE49-F238E27FC236}">
                <a16:creationId xmlns:a16="http://schemas.microsoft.com/office/drawing/2014/main" id="{6ED7E100-20A7-970F-B32E-0AB99817CF7B}"/>
              </a:ext>
            </a:extLst>
          </p:cNvPr>
          <p:cNvSpPr/>
          <p:nvPr/>
        </p:nvSpPr>
        <p:spPr>
          <a:xfrm>
            <a:off x="4349666" y="145778"/>
            <a:ext cx="1939071" cy="342900"/>
          </a:xfrm>
          <a:prstGeom prst="rect">
            <a:avLst/>
          </a:prstGeom>
          <a:solidFill>
            <a:srgbClr val="FAD34F"/>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ysClr val="windowText" lastClr="000000"/>
                </a:solidFill>
              </a:rPr>
              <a:t>158 samples</a:t>
            </a:r>
          </a:p>
        </p:txBody>
      </p:sp>
      <p:sp>
        <p:nvSpPr>
          <p:cNvPr id="106" name="Rounded Rectangle 105">
            <a:extLst>
              <a:ext uri="{FF2B5EF4-FFF2-40B4-BE49-F238E27FC236}">
                <a16:creationId xmlns:a16="http://schemas.microsoft.com/office/drawing/2014/main" id="{C48C9EA3-8B0B-6C84-3A52-4F902770183B}"/>
              </a:ext>
            </a:extLst>
          </p:cNvPr>
          <p:cNvSpPr/>
          <p:nvPr/>
        </p:nvSpPr>
        <p:spPr>
          <a:xfrm>
            <a:off x="4721678" y="731605"/>
            <a:ext cx="1195045" cy="389815"/>
          </a:xfrm>
          <a:prstGeom prst="roundRect">
            <a:avLst/>
          </a:prstGeom>
          <a:solidFill>
            <a:srgbClr val="C27A8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T" dirty="0"/>
              <a:t>STAR</a:t>
            </a:r>
          </a:p>
        </p:txBody>
      </p:sp>
      <p:cxnSp>
        <p:nvCxnSpPr>
          <p:cNvPr id="108" name="Straight Arrow Connector 107">
            <a:extLst>
              <a:ext uri="{FF2B5EF4-FFF2-40B4-BE49-F238E27FC236}">
                <a16:creationId xmlns:a16="http://schemas.microsoft.com/office/drawing/2014/main" id="{C8CD1FBD-35D7-F9EE-B1CF-E55E8DE68058}"/>
              </a:ext>
            </a:extLst>
          </p:cNvPr>
          <p:cNvCxnSpPr>
            <a:stCxn id="104" idx="2"/>
            <a:endCxn id="106" idx="0"/>
          </p:cNvCxnSpPr>
          <p:nvPr/>
        </p:nvCxnSpPr>
        <p:spPr>
          <a:xfrm flipH="1">
            <a:off x="5319201" y="488678"/>
            <a:ext cx="1" cy="24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4EA16D8-8F86-C060-B31B-491F3A17C93C}"/>
              </a:ext>
            </a:extLst>
          </p:cNvPr>
          <p:cNvCxnSpPr>
            <a:stCxn id="106" idx="1"/>
            <a:endCxn id="5" idx="0"/>
          </p:cNvCxnSpPr>
          <p:nvPr/>
        </p:nvCxnSpPr>
        <p:spPr>
          <a:xfrm rot="10800000" flipV="1">
            <a:off x="2558172" y="926513"/>
            <a:ext cx="2163507" cy="2172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F004A873-A1BD-AB23-73C1-D099C003F775}"/>
              </a:ext>
            </a:extLst>
          </p:cNvPr>
          <p:cNvCxnSpPr>
            <a:stCxn id="106" idx="3"/>
            <a:endCxn id="8" idx="0"/>
          </p:cNvCxnSpPr>
          <p:nvPr/>
        </p:nvCxnSpPr>
        <p:spPr>
          <a:xfrm>
            <a:off x="5916723" y="926513"/>
            <a:ext cx="1462405" cy="234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F9936A5-E852-BEE5-558B-68AB2C8112A0}"/>
              </a:ext>
            </a:extLst>
          </p:cNvPr>
          <p:cNvSpPr txBox="1"/>
          <p:nvPr/>
        </p:nvSpPr>
        <p:spPr>
          <a:xfrm>
            <a:off x="9332532" y="5290523"/>
            <a:ext cx="2204356" cy="923330"/>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t>Quantitative comparison among classes</a:t>
            </a:r>
          </a:p>
        </p:txBody>
      </p:sp>
      <p:sp>
        <p:nvSpPr>
          <p:cNvPr id="120" name="Rectangle 119">
            <a:extLst>
              <a:ext uri="{FF2B5EF4-FFF2-40B4-BE49-F238E27FC236}">
                <a16:creationId xmlns:a16="http://schemas.microsoft.com/office/drawing/2014/main" id="{206DCE40-004A-BDEA-FE05-FF62483815CF}"/>
              </a:ext>
            </a:extLst>
          </p:cNvPr>
          <p:cNvSpPr/>
          <p:nvPr/>
        </p:nvSpPr>
        <p:spPr>
          <a:xfrm>
            <a:off x="10655765" y="6319003"/>
            <a:ext cx="1482557" cy="5838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T" dirty="0">
                <a:solidFill>
                  <a:schemeClr val="bg1"/>
                </a:solidFill>
              </a:rPr>
              <a:t>Ensembl gene informations</a:t>
            </a:r>
          </a:p>
        </p:txBody>
      </p:sp>
      <p:cxnSp>
        <p:nvCxnSpPr>
          <p:cNvPr id="121" name="Straight Arrow Connector 120">
            <a:extLst>
              <a:ext uri="{FF2B5EF4-FFF2-40B4-BE49-F238E27FC236}">
                <a16:creationId xmlns:a16="http://schemas.microsoft.com/office/drawing/2014/main" id="{D2F3E921-DE23-8E84-5CE7-8D24977DB882}"/>
              </a:ext>
            </a:extLst>
          </p:cNvPr>
          <p:cNvCxnSpPr>
            <a:cxnSpLocks/>
            <a:stCxn id="118" idx="2"/>
            <a:endCxn id="128" idx="0"/>
          </p:cNvCxnSpPr>
          <p:nvPr/>
        </p:nvCxnSpPr>
        <p:spPr>
          <a:xfrm flipH="1">
            <a:off x="10434709" y="6213853"/>
            <a:ext cx="1" cy="762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AA71D8F-47F3-E301-3753-FDC6A78FFB80}"/>
              </a:ext>
            </a:extLst>
          </p:cNvPr>
          <p:cNvCxnSpPr>
            <a:cxnSpLocks/>
            <a:stCxn id="120" idx="1"/>
          </p:cNvCxnSpPr>
          <p:nvPr/>
        </p:nvCxnSpPr>
        <p:spPr>
          <a:xfrm flipH="1">
            <a:off x="10434709" y="6610921"/>
            <a:ext cx="22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E378F923-16D5-2AE2-8702-F93E50F305F5}"/>
              </a:ext>
            </a:extLst>
          </p:cNvPr>
          <p:cNvSpPr/>
          <p:nvPr/>
        </p:nvSpPr>
        <p:spPr>
          <a:xfrm>
            <a:off x="9108852" y="6976099"/>
            <a:ext cx="2651714" cy="916985"/>
          </a:xfrm>
          <a:prstGeom prst="rect">
            <a:avLst/>
          </a:prstGeom>
          <a:solidFill>
            <a:schemeClr val="accent2"/>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solidFill>
                  <a:schemeClr val="tx1"/>
                </a:solidFill>
              </a:rPr>
              <a:t>NOT ANNOTATED – ASSIGNED TO A GENOMIC REGION</a:t>
            </a:r>
          </a:p>
        </p:txBody>
      </p:sp>
      <p:cxnSp>
        <p:nvCxnSpPr>
          <p:cNvPr id="150" name="Elbow Connector 149">
            <a:extLst>
              <a:ext uri="{FF2B5EF4-FFF2-40B4-BE49-F238E27FC236}">
                <a16:creationId xmlns:a16="http://schemas.microsoft.com/office/drawing/2014/main" id="{668E72C9-DA00-98D6-D22D-A0F514D100E9}"/>
              </a:ext>
            </a:extLst>
          </p:cNvPr>
          <p:cNvCxnSpPr>
            <a:cxnSpLocks/>
            <a:stCxn id="74" idx="1"/>
            <a:endCxn id="166" idx="0"/>
          </p:cNvCxnSpPr>
          <p:nvPr/>
        </p:nvCxnSpPr>
        <p:spPr>
          <a:xfrm rot="10800000" flipV="1">
            <a:off x="5916724" y="5029275"/>
            <a:ext cx="1211451" cy="12529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a:extLst>
              <a:ext uri="{FF2B5EF4-FFF2-40B4-BE49-F238E27FC236}">
                <a16:creationId xmlns:a16="http://schemas.microsoft.com/office/drawing/2014/main" id="{17CCF1A1-C551-9662-7D3C-41387C176A57}"/>
              </a:ext>
            </a:extLst>
          </p:cNvPr>
          <p:cNvCxnSpPr>
            <a:cxnSpLocks/>
            <a:stCxn id="128" idx="1"/>
            <a:endCxn id="166" idx="3"/>
          </p:cNvCxnSpPr>
          <p:nvPr/>
        </p:nvCxnSpPr>
        <p:spPr>
          <a:xfrm rot="10800000">
            <a:off x="6889972" y="6605344"/>
            <a:ext cx="2218880" cy="829249"/>
          </a:xfrm>
          <a:prstGeom prst="bentConnector3">
            <a:avLst>
              <a:gd name="adj1" fmla="val 283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Elbow Connector 158">
            <a:extLst>
              <a:ext uri="{FF2B5EF4-FFF2-40B4-BE49-F238E27FC236}">
                <a16:creationId xmlns:a16="http://schemas.microsoft.com/office/drawing/2014/main" id="{A70CAA03-4029-50AB-0366-CBEFB43B3F28}"/>
              </a:ext>
            </a:extLst>
          </p:cNvPr>
          <p:cNvCxnSpPr>
            <a:stCxn id="8" idx="1"/>
            <a:endCxn id="7" idx="0"/>
          </p:cNvCxnSpPr>
          <p:nvPr/>
        </p:nvCxnSpPr>
        <p:spPr>
          <a:xfrm rot="10800000" flipV="1">
            <a:off x="5852525" y="1345343"/>
            <a:ext cx="949233" cy="5676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Elbow Connector 160">
            <a:extLst>
              <a:ext uri="{FF2B5EF4-FFF2-40B4-BE49-F238E27FC236}">
                <a16:creationId xmlns:a16="http://schemas.microsoft.com/office/drawing/2014/main" id="{A96DFFA1-F919-3835-DD1B-A9E85DC16E7C}"/>
              </a:ext>
            </a:extLst>
          </p:cNvPr>
          <p:cNvCxnSpPr>
            <a:stCxn id="8" idx="3"/>
            <a:endCxn id="15" idx="0"/>
          </p:cNvCxnSpPr>
          <p:nvPr/>
        </p:nvCxnSpPr>
        <p:spPr>
          <a:xfrm>
            <a:off x="7956497" y="1345343"/>
            <a:ext cx="1179207" cy="3905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62">
            <a:extLst>
              <a:ext uri="{FF2B5EF4-FFF2-40B4-BE49-F238E27FC236}">
                <a16:creationId xmlns:a16="http://schemas.microsoft.com/office/drawing/2014/main" id="{0F19C436-4F59-1399-2214-8ADFE4AC8BFD}"/>
              </a:ext>
            </a:extLst>
          </p:cNvPr>
          <p:cNvCxnSpPr>
            <a:stCxn id="7" idx="2"/>
            <a:endCxn id="13" idx="0"/>
          </p:cNvCxnSpPr>
          <p:nvPr/>
        </p:nvCxnSpPr>
        <p:spPr>
          <a:xfrm rot="5400000">
            <a:off x="4180260" y="2485639"/>
            <a:ext cx="1398033" cy="19464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730A2F10-80E5-D633-05FB-ED1991279DA9}"/>
              </a:ext>
            </a:extLst>
          </p:cNvPr>
          <p:cNvCxnSpPr>
            <a:stCxn id="4" idx="2"/>
            <a:endCxn id="13" idx="0"/>
          </p:cNvCxnSpPr>
          <p:nvPr/>
        </p:nvCxnSpPr>
        <p:spPr>
          <a:xfrm rot="16200000" flipH="1">
            <a:off x="3023921" y="3275797"/>
            <a:ext cx="416357" cy="134785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BE85A10D-1807-1360-3A2B-FB0CBFB82F1B}"/>
              </a:ext>
            </a:extLst>
          </p:cNvPr>
          <p:cNvSpPr txBox="1"/>
          <p:nvPr/>
        </p:nvSpPr>
        <p:spPr>
          <a:xfrm>
            <a:off x="4943474" y="6282177"/>
            <a:ext cx="1946498" cy="646331"/>
          </a:xfrm>
          <a:prstGeom prst="rect">
            <a:avLst/>
          </a:prstGeom>
          <a:solidFill>
            <a:schemeClr val="bg1"/>
          </a:solidFill>
          <a:ln>
            <a:solidFill>
              <a:schemeClr val="accent2">
                <a:lumMod val="50000"/>
              </a:schemeClr>
            </a:solidFill>
          </a:ln>
        </p:spPr>
        <p:txBody>
          <a:bodyPr wrap="square" rtlCol="0">
            <a:spAutoFit/>
          </a:bodyPr>
          <a:lstStyle/>
          <a:p>
            <a:pPr algn="ctr"/>
            <a:r>
              <a:rPr lang="en-IT" dirty="0"/>
              <a:t>Poisson regression model </a:t>
            </a:r>
          </a:p>
        </p:txBody>
      </p:sp>
      <p:cxnSp>
        <p:nvCxnSpPr>
          <p:cNvPr id="181" name="Straight Arrow Connector 180">
            <a:extLst>
              <a:ext uri="{FF2B5EF4-FFF2-40B4-BE49-F238E27FC236}">
                <a16:creationId xmlns:a16="http://schemas.microsoft.com/office/drawing/2014/main" id="{FA11A6BF-8988-4506-236E-830855E43B61}"/>
              </a:ext>
            </a:extLst>
          </p:cNvPr>
          <p:cNvCxnSpPr>
            <a:cxnSpLocks/>
            <a:stCxn id="166" idx="2"/>
            <a:endCxn id="184" idx="0"/>
          </p:cNvCxnSpPr>
          <p:nvPr/>
        </p:nvCxnSpPr>
        <p:spPr>
          <a:xfrm>
            <a:off x="5916723" y="6928508"/>
            <a:ext cx="6879" cy="10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364A847E-458F-046C-61D8-4B43AEDF8EB0}"/>
              </a:ext>
            </a:extLst>
          </p:cNvPr>
          <p:cNvSpPr/>
          <p:nvPr/>
        </p:nvSpPr>
        <p:spPr>
          <a:xfrm>
            <a:off x="4306206" y="7034633"/>
            <a:ext cx="3234791" cy="655643"/>
          </a:xfrm>
          <a:prstGeom prst="rect">
            <a:avLst/>
          </a:prstGeom>
          <a:solidFill>
            <a:schemeClr val="accent3"/>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IT" dirty="0"/>
              <a:t>Functional analysis of differentially regulated genes</a:t>
            </a:r>
          </a:p>
        </p:txBody>
      </p:sp>
      <p:sp>
        <p:nvSpPr>
          <p:cNvPr id="187" name="TextBox 186">
            <a:extLst>
              <a:ext uri="{FF2B5EF4-FFF2-40B4-BE49-F238E27FC236}">
                <a16:creationId xmlns:a16="http://schemas.microsoft.com/office/drawing/2014/main" id="{AE7EAB9F-FEC5-5D5C-B281-5292113BC85B}"/>
              </a:ext>
            </a:extLst>
          </p:cNvPr>
          <p:cNvSpPr txBox="1"/>
          <p:nvPr/>
        </p:nvSpPr>
        <p:spPr>
          <a:xfrm>
            <a:off x="316439" y="5673873"/>
            <a:ext cx="3392135" cy="1754326"/>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solidFill>
                  <a:schemeClr val="bg1">
                    <a:lumMod val="75000"/>
                  </a:schemeClr>
                </a:solidFill>
              </a:rPr>
              <a:t>Quantitative comparison among classes</a:t>
            </a:r>
          </a:p>
          <a:p>
            <a:pPr marL="285750" indent="-285750">
              <a:buFontTx/>
              <a:buChar char="-"/>
            </a:pPr>
            <a:r>
              <a:rPr lang="en-IT" dirty="0">
                <a:solidFill>
                  <a:schemeClr val="bg1">
                    <a:lumMod val="75000"/>
                  </a:schemeClr>
                </a:solidFill>
              </a:rPr>
              <a:t>Comparison of biological interpretention ofintrons preferentially found in samples within a CRIS class</a:t>
            </a:r>
          </a:p>
        </p:txBody>
      </p:sp>
      <p:cxnSp>
        <p:nvCxnSpPr>
          <p:cNvPr id="189" name="Elbow Connector 188">
            <a:extLst>
              <a:ext uri="{FF2B5EF4-FFF2-40B4-BE49-F238E27FC236}">
                <a16:creationId xmlns:a16="http://schemas.microsoft.com/office/drawing/2014/main" id="{7F129D6B-8F47-F9D5-5DB8-872623891A0F}"/>
              </a:ext>
            </a:extLst>
          </p:cNvPr>
          <p:cNvCxnSpPr>
            <a:stCxn id="13" idx="2"/>
            <a:endCxn id="187" idx="3"/>
          </p:cNvCxnSpPr>
          <p:nvPr/>
        </p:nvCxnSpPr>
        <p:spPr>
          <a:xfrm rot="5400000">
            <a:off x="2997402" y="5642410"/>
            <a:ext cx="1619799" cy="1974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a:extLst>
              <a:ext uri="{FF2B5EF4-FFF2-40B4-BE49-F238E27FC236}">
                <a16:creationId xmlns:a16="http://schemas.microsoft.com/office/drawing/2014/main" id="{BC098084-F511-9801-DA9D-BBB7BA7794F9}"/>
              </a:ext>
            </a:extLst>
          </p:cNvPr>
          <p:cNvCxnSpPr>
            <a:stCxn id="69" idx="3"/>
          </p:cNvCxnSpPr>
          <p:nvPr/>
        </p:nvCxnSpPr>
        <p:spPr>
          <a:xfrm>
            <a:off x="2069087" y="4577639"/>
            <a:ext cx="1836940" cy="941034"/>
          </a:xfrm>
          <a:prstGeom prst="bentConnector3">
            <a:avLst>
              <a:gd name="adj1" fmla="val 14277"/>
            </a:avLst>
          </a:prstGeom>
        </p:spPr>
        <p:style>
          <a:lnRef idx="1">
            <a:schemeClr val="accent1"/>
          </a:lnRef>
          <a:fillRef idx="0">
            <a:schemeClr val="accent1"/>
          </a:fillRef>
          <a:effectRef idx="0">
            <a:schemeClr val="accent1"/>
          </a:effectRef>
          <a:fontRef idx="minor">
            <a:schemeClr val="tx1"/>
          </a:fontRef>
        </p:style>
      </p:cxnSp>
      <p:cxnSp>
        <p:nvCxnSpPr>
          <p:cNvPr id="194" name="Elbow Connector 193">
            <a:extLst>
              <a:ext uri="{FF2B5EF4-FFF2-40B4-BE49-F238E27FC236}">
                <a16:creationId xmlns:a16="http://schemas.microsoft.com/office/drawing/2014/main" id="{0038D20F-6D0A-8EA0-34A4-9A8662A1AD1F}"/>
              </a:ext>
            </a:extLst>
          </p:cNvPr>
          <p:cNvCxnSpPr>
            <a:stCxn id="187" idx="2"/>
            <a:endCxn id="184" idx="1"/>
          </p:cNvCxnSpPr>
          <p:nvPr/>
        </p:nvCxnSpPr>
        <p:spPr>
          <a:xfrm rot="5400000" flipH="1" flipV="1">
            <a:off x="3126484" y="6248477"/>
            <a:ext cx="65744" cy="2293699"/>
          </a:xfrm>
          <a:prstGeom prst="bentConnector4">
            <a:avLst>
              <a:gd name="adj1" fmla="val -347712"/>
              <a:gd name="adj2" fmla="val 869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618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5E86-9F44-6996-5272-29C23B25C40F}"/>
              </a:ext>
            </a:extLst>
          </p:cNvPr>
          <p:cNvSpPr>
            <a:spLocks noGrp="1"/>
          </p:cNvSpPr>
          <p:nvPr>
            <p:ph type="title"/>
          </p:nvPr>
        </p:nvSpPr>
        <p:spPr>
          <a:xfrm>
            <a:off x="6760464" y="263091"/>
            <a:ext cx="4486656" cy="675682"/>
          </a:xfrm>
        </p:spPr>
        <p:txBody>
          <a:bodyPr>
            <a:normAutofit fontScale="90000"/>
          </a:bodyPr>
          <a:lstStyle/>
          <a:p>
            <a:r>
              <a:rPr lang="en-IT" dirty="0"/>
              <a:t>MODELLING</a:t>
            </a:r>
          </a:p>
        </p:txBody>
      </p:sp>
      <p:pic>
        <p:nvPicPr>
          <p:cNvPr id="4" name="Picture 3" descr="A graph of a number of isoform&#10;&#10;Description automatically generated">
            <a:extLst>
              <a:ext uri="{FF2B5EF4-FFF2-40B4-BE49-F238E27FC236}">
                <a16:creationId xmlns:a16="http://schemas.microsoft.com/office/drawing/2014/main" id="{6EBB0A2C-5237-D169-69CC-614C8085C8F5}"/>
              </a:ext>
            </a:extLst>
          </p:cNvPr>
          <p:cNvPicPr>
            <a:picLocks noChangeAspect="1"/>
          </p:cNvPicPr>
          <p:nvPr/>
        </p:nvPicPr>
        <p:blipFill>
          <a:blip r:embed="rId2"/>
          <a:stretch>
            <a:fillRect/>
          </a:stretch>
        </p:blipFill>
        <p:spPr>
          <a:xfrm>
            <a:off x="414528" y="1288519"/>
            <a:ext cx="3855862" cy="3883683"/>
          </a:xfrm>
          <a:prstGeom prst="rect">
            <a:avLst/>
          </a:prstGeom>
        </p:spPr>
      </p:pic>
      <p:cxnSp>
        <p:nvCxnSpPr>
          <p:cNvPr id="6" name="Straight Arrow Connector 5">
            <a:extLst>
              <a:ext uri="{FF2B5EF4-FFF2-40B4-BE49-F238E27FC236}">
                <a16:creationId xmlns:a16="http://schemas.microsoft.com/office/drawing/2014/main" id="{2DB0F958-C1ED-111B-648F-17CA6F1D76EB}"/>
              </a:ext>
            </a:extLst>
          </p:cNvPr>
          <p:cNvCxnSpPr>
            <a:cxnSpLocks/>
            <a:stCxn id="4" idx="3"/>
            <a:endCxn id="7" idx="1"/>
          </p:cNvCxnSpPr>
          <p:nvPr/>
        </p:nvCxnSpPr>
        <p:spPr>
          <a:xfrm flipV="1">
            <a:off x="4270390" y="3230360"/>
            <a:ext cx="151790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544A82F7-FF18-1FD0-B2DA-E1B732A17C1E}"/>
              </a:ext>
            </a:extLst>
          </p:cNvPr>
          <p:cNvSpPr txBox="1"/>
          <p:nvPr/>
        </p:nvSpPr>
        <p:spPr>
          <a:xfrm>
            <a:off x="5788294" y="2353197"/>
            <a:ext cx="2697480" cy="1754326"/>
          </a:xfrm>
          <a:prstGeom prst="rect">
            <a:avLst/>
          </a:prstGeom>
          <a:solidFill>
            <a:schemeClr val="accent4">
              <a:lumMod val="60000"/>
              <a:lumOff val="40000"/>
            </a:schemeClr>
          </a:solidFill>
          <a:ln>
            <a:solidFill>
              <a:schemeClr val="accent5">
                <a:lumMod val="75000"/>
              </a:schemeClr>
            </a:solidFill>
          </a:ln>
        </p:spPr>
        <p:txBody>
          <a:bodyPr wrap="square" rtlCol="0">
            <a:spAutoFit/>
          </a:bodyPr>
          <a:lstStyle/>
          <a:p>
            <a:pPr marL="285750" indent="-285750">
              <a:buFontTx/>
              <a:buChar char="-"/>
            </a:pPr>
            <a:r>
              <a:rPr lang="en-IT" dirty="0"/>
              <a:t>Poisson regression fit for each gene for each CRIS class</a:t>
            </a:r>
          </a:p>
          <a:p>
            <a:endParaRPr lang="en-IT" dirty="0"/>
          </a:p>
          <a:p>
            <a:pPr marL="285750" indent="-285750">
              <a:buFontTx/>
              <a:buChar char="-"/>
            </a:pPr>
            <a:r>
              <a:rPr lang="en-IT" dirty="0"/>
              <a:t>Log2ratio calculation among groups</a:t>
            </a:r>
          </a:p>
        </p:txBody>
      </p:sp>
      <p:cxnSp>
        <p:nvCxnSpPr>
          <p:cNvPr id="8" name="Straight Arrow Connector 7">
            <a:extLst>
              <a:ext uri="{FF2B5EF4-FFF2-40B4-BE49-F238E27FC236}">
                <a16:creationId xmlns:a16="http://schemas.microsoft.com/office/drawing/2014/main" id="{3743BFA4-207D-1D79-C6BE-0FDBD1A9777E}"/>
              </a:ext>
            </a:extLst>
          </p:cNvPr>
          <p:cNvCxnSpPr>
            <a:cxnSpLocks/>
            <a:stCxn id="7" idx="2"/>
            <a:endCxn id="10" idx="0"/>
          </p:cNvCxnSpPr>
          <p:nvPr/>
        </p:nvCxnSpPr>
        <p:spPr>
          <a:xfrm>
            <a:off x="7137034" y="4107523"/>
            <a:ext cx="0" cy="278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94D7B69-6372-9F22-7BB3-212596F14AA6}"/>
              </a:ext>
            </a:extLst>
          </p:cNvPr>
          <p:cNvSpPr/>
          <p:nvPr/>
        </p:nvSpPr>
        <p:spPr>
          <a:xfrm>
            <a:off x="5843087" y="4385945"/>
            <a:ext cx="2587893" cy="11535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Selection of genes with a p-value &lt; 0.05 &amp; L2R &gt;1 within each class</a:t>
            </a:r>
          </a:p>
        </p:txBody>
      </p:sp>
      <p:sp>
        <p:nvSpPr>
          <p:cNvPr id="14" name="Rectangle 13">
            <a:extLst>
              <a:ext uri="{FF2B5EF4-FFF2-40B4-BE49-F238E27FC236}">
                <a16:creationId xmlns:a16="http://schemas.microsoft.com/office/drawing/2014/main" id="{F5D3C65F-8D62-3369-6A6A-A06931E4873E}"/>
              </a:ext>
            </a:extLst>
          </p:cNvPr>
          <p:cNvSpPr/>
          <p:nvPr/>
        </p:nvSpPr>
        <p:spPr>
          <a:xfrm>
            <a:off x="5788294" y="5861849"/>
            <a:ext cx="2697480" cy="11535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T" dirty="0"/>
              <a:t>Enrichment analysis with gene sets from WikiPathways</a:t>
            </a:r>
          </a:p>
        </p:txBody>
      </p:sp>
      <p:cxnSp>
        <p:nvCxnSpPr>
          <p:cNvPr id="28" name="Straight Arrow Connector 27">
            <a:extLst>
              <a:ext uri="{FF2B5EF4-FFF2-40B4-BE49-F238E27FC236}">
                <a16:creationId xmlns:a16="http://schemas.microsoft.com/office/drawing/2014/main" id="{F773D31F-432B-FCA1-4633-536588AFEF10}"/>
              </a:ext>
            </a:extLst>
          </p:cNvPr>
          <p:cNvCxnSpPr>
            <a:stCxn id="10" idx="2"/>
            <a:endCxn id="14" idx="0"/>
          </p:cNvCxnSpPr>
          <p:nvPr/>
        </p:nvCxnSpPr>
        <p:spPr>
          <a:xfrm>
            <a:off x="7137034" y="5539474"/>
            <a:ext cx="0" cy="322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ight Bracket 29">
            <a:extLst>
              <a:ext uri="{FF2B5EF4-FFF2-40B4-BE49-F238E27FC236}">
                <a16:creationId xmlns:a16="http://schemas.microsoft.com/office/drawing/2014/main" id="{2DD394DE-095B-D51A-C421-E1A72ADCF3AB}"/>
              </a:ext>
            </a:extLst>
          </p:cNvPr>
          <p:cNvSpPr/>
          <p:nvPr/>
        </p:nvSpPr>
        <p:spPr>
          <a:xfrm>
            <a:off x="8613648" y="5781254"/>
            <a:ext cx="146304" cy="1314717"/>
          </a:xfrm>
          <a:prstGeom prst="rightBracket">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
        <p:nvSpPr>
          <p:cNvPr id="31" name="TextBox 30">
            <a:extLst>
              <a:ext uri="{FF2B5EF4-FFF2-40B4-BE49-F238E27FC236}">
                <a16:creationId xmlns:a16="http://schemas.microsoft.com/office/drawing/2014/main" id="{ED3ABEF6-53AA-8807-F788-BAF46ED30F90}"/>
              </a:ext>
            </a:extLst>
          </p:cNvPr>
          <p:cNvSpPr txBox="1"/>
          <p:nvPr/>
        </p:nvSpPr>
        <p:spPr>
          <a:xfrm>
            <a:off x="9003792" y="5265888"/>
            <a:ext cx="2871354" cy="2585323"/>
          </a:xfrm>
          <a:prstGeom prst="rect">
            <a:avLst/>
          </a:prstGeom>
          <a:noFill/>
        </p:spPr>
        <p:txBody>
          <a:bodyPr wrap="square" rtlCol="0">
            <a:spAutoFit/>
          </a:bodyPr>
          <a:lstStyle/>
          <a:p>
            <a:pPr marL="285750" indent="-285750">
              <a:buFontTx/>
              <a:buChar char="-"/>
            </a:pPr>
            <a:r>
              <a:rPr lang="en-IT" dirty="0"/>
              <a:t>p-value calculated by fisher test</a:t>
            </a:r>
          </a:p>
          <a:p>
            <a:endParaRPr lang="en-IT" dirty="0"/>
          </a:p>
          <a:p>
            <a:pPr marL="285750" indent="-285750">
              <a:buFontTx/>
              <a:buChar char="-"/>
            </a:pPr>
            <a:r>
              <a:rPr lang="en-IT" dirty="0"/>
              <a:t>Log2ratio calculated as Log2 Observed/Expected</a:t>
            </a:r>
          </a:p>
          <a:p>
            <a:pPr marL="285750" indent="-285750">
              <a:buFontTx/>
              <a:buChar char="-"/>
            </a:pPr>
            <a:endParaRPr lang="en-IT" dirty="0"/>
          </a:p>
          <a:p>
            <a:pPr marL="285750" indent="-285750">
              <a:buFontTx/>
              <a:buChar char="-"/>
            </a:pPr>
            <a:r>
              <a:rPr lang="en-IT" dirty="0"/>
              <a:t>Gene sets filtered according to genes detectable in saples</a:t>
            </a:r>
          </a:p>
        </p:txBody>
      </p:sp>
    </p:spTree>
    <p:extLst>
      <p:ext uri="{BB962C8B-B14F-4D97-AF65-F5344CB8AC3E}">
        <p14:creationId xmlns:p14="http://schemas.microsoft.com/office/powerpoint/2010/main" val="4001099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6B26-3A2D-C34F-8764-8EC49C2D44D1}"/>
              </a:ext>
            </a:extLst>
          </p:cNvPr>
          <p:cNvSpPr>
            <a:spLocks noGrp="1"/>
          </p:cNvSpPr>
          <p:nvPr>
            <p:ph type="title"/>
          </p:nvPr>
        </p:nvSpPr>
        <p:spPr>
          <a:xfrm>
            <a:off x="4478361" y="165566"/>
            <a:ext cx="3235278" cy="620817"/>
          </a:xfrm>
        </p:spPr>
        <p:txBody>
          <a:bodyPr>
            <a:normAutofit fontScale="90000"/>
          </a:bodyPr>
          <a:lstStyle/>
          <a:p>
            <a:r>
              <a:rPr lang="en-IT" dirty="0"/>
              <a:t>RESULTS</a:t>
            </a:r>
          </a:p>
        </p:txBody>
      </p:sp>
      <p:pic>
        <p:nvPicPr>
          <p:cNvPr id="5" name="Picture 4">
            <a:extLst>
              <a:ext uri="{FF2B5EF4-FFF2-40B4-BE49-F238E27FC236}">
                <a16:creationId xmlns:a16="http://schemas.microsoft.com/office/drawing/2014/main" id="{093C2C3F-C184-3522-6685-C1586A5D4D8D}"/>
              </a:ext>
            </a:extLst>
          </p:cNvPr>
          <p:cNvPicPr>
            <a:picLocks noChangeAspect="1"/>
          </p:cNvPicPr>
          <p:nvPr/>
        </p:nvPicPr>
        <p:blipFill>
          <a:blip r:embed="rId2"/>
          <a:stretch>
            <a:fillRect/>
          </a:stretch>
        </p:blipFill>
        <p:spPr>
          <a:xfrm>
            <a:off x="408179" y="1554480"/>
            <a:ext cx="5413502" cy="5413502"/>
          </a:xfrm>
          <a:prstGeom prst="rect">
            <a:avLst/>
          </a:prstGeom>
        </p:spPr>
      </p:pic>
      <p:pic>
        <p:nvPicPr>
          <p:cNvPr id="7" name="Picture 6">
            <a:extLst>
              <a:ext uri="{FF2B5EF4-FFF2-40B4-BE49-F238E27FC236}">
                <a16:creationId xmlns:a16="http://schemas.microsoft.com/office/drawing/2014/main" id="{7C9E7A19-5B5D-0949-44C9-86A86E2C7FB4}"/>
              </a:ext>
            </a:extLst>
          </p:cNvPr>
          <p:cNvPicPr>
            <a:picLocks noChangeAspect="1"/>
          </p:cNvPicPr>
          <p:nvPr/>
        </p:nvPicPr>
        <p:blipFill>
          <a:blip r:embed="rId3"/>
          <a:stretch>
            <a:fillRect/>
          </a:stretch>
        </p:blipFill>
        <p:spPr>
          <a:xfrm>
            <a:off x="6370320" y="1554480"/>
            <a:ext cx="5413502" cy="5413502"/>
          </a:xfrm>
          <a:prstGeom prst="rect">
            <a:avLst/>
          </a:prstGeom>
        </p:spPr>
      </p:pic>
      <p:sp>
        <p:nvSpPr>
          <p:cNvPr id="8" name="TextBox 7">
            <a:extLst>
              <a:ext uri="{FF2B5EF4-FFF2-40B4-BE49-F238E27FC236}">
                <a16:creationId xmlns:a16="http://schemas.microsoft.com/office/drawing/2014/main" id="{12F2D147-DF83-ED85-122F-2A546C098750}"/>
              </a:ext>
            </a:extLst>
          </p:cNvPr>
          <p:cNvSpPr txBox="1"/>
          <p:nvPr/>
        </p:nvSpPr>
        <p:spPr>
          <a:xfrm>
            <a:off x="2691897" y="1185148"/>
            <a:ext cx="846065" cy="369332"/>
          </a:xfrm>
          <a:prstGeom prst="rect">
            <a:avLst/>
          </a:prstGeom>
          <a:noFill/>
        </p:spPr>
        <p:txBody>
          <a:bodyPr wrap="none" rtlCol="0">
            <a:spAutoFit/>
          </a:bodyPr>
          <a:lstStyle/>
          <a:p>
            <a:r>
              <a:rPr lang="en-IT" dirty="0"/>
              <a:t>CRIS A</a:t>
            </a:r>
          </a:p>
        </p:txBody>
      </p:sp>
      <p:sp>
        <p:nvSpPr>
          <p:cNvPr id="9" name="TextBox 8">
            <a:extLst>
              <a:ext uri="{FF2B5EF4-FFF2-40B4-BE49-F238E27FC236}">
                <a16:creationId xmlns:a16="http://schemas.microsoft.com/office/drawing/2014/main" id="{DE9D6CEB-7F98-9231-592E-653686DC06D3}"/>
              </a:ext>
            </a:extLst>
          </p:cNvPr>
          <p:cNvSpPr txBox="1"/>
          <p:nvPr/>
        </p:nvSpPr>
        <p:spPr>
          <a:xfrm>
            <a:off x="9067161" y="1185148"/>
            <a:ext cx="845103" cy="369332"/>
          </a:xfrm>
          <a:prstGeom prst="rect">
            <a:avLst/>
          </a:prstGeom>
          <a:noFill/>
        </p:spPr>
        <p:txBody>
          <a:bodyPr wrap="none" rtlCol="0">
            <a:spAutoFit/>
          </a:bodyPr>
          <a:lstStyle/>
          <a:p>
            <a:r>
              <a:rPr lang="en-IT" dirty="0"/>
              <a:t>CRIS B</a:t>
            </a:r>
          </a:p>
        </p:txBody>
      </p:sp>
    </p:spTree>
    <p:extLst>
      <p:ext uri="{BB962C8B-B14F-4D97-AF65-F5344CB8AC3E}">
        <p14:creationId xmlns:p14="http://schemas.microsoft.com/office/powerpoint/2010/main" val="4097661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6B26-3A2D-C34F-8764-8EC49C2D44D1}"/>
              </a:ext>
            </a:extLst>
          </p:cNvPr>
          <p:cNvSpPr>
            <a:spLocks noGrp="1"/>
          </p:cNvSpPr>
          <p:nvPr>
            <p:ph type="title"/>
          </p:nvPr>
        </p:nvSpPr>
        <p:spPr>
          <a:xfrm>
            <a:off x="4478361" y="165566"/>
            <a:ext cx="3235278" cy="620817"/>
          </a:xfrm>
        </p:spPr>
        <p:txBody>
          <a:bodyPr>
            <a:normAutofit fontScale="90000"/>
          </a:bodyPr>
          <a:lstStyle/>
          <a:p>
            <a:r>
              <a:rPr lang="en-IT" dirty="0"/>
              <a:t>RESULTS</a:t>
            </a:r>
          </a:p>
        </p:txBody>
      </p:sp>
      <p:sp>
        <p:nvSpPr>
          <p:cNvPr id="8" name="TextBox 7">
            <a:extLst>
              <a:ext uri="{FF2B5EF4-FFF2-40B4-BE49-F238E27FC236}">
                <a16:creationId xmlns:a16="http://schemas.microsoft.com/office/drawing/2014/main" id="{12F2D147-DF83-ED85-122F-2A546C098750}"/>
              </a:ext>
            </a:extLst>
          </p:cNvPr>
          <p:cNvSpPr txBox="1"/>
          <p:nvPr/>
        </p:nvSpPr>
        <p:spPr>
          <a:xfrm>
            <a:off x="1314236" y="1185148"/>
            <a:ext cx="878767" cy="369332"/>
          </a:xfrm>
          <a:prstGeom prst="rect">
            <a:avLst/>
          </a:prstGeom>
          <a:noFill/>
        </p:spPr>
        <p:txBody>
          <a:bodyPr wrap="none" rtlCol="0">
            <a:spAutoFit/>
          </a:bodyPr>
          <a:lstStyle/>
          <a:p>
            <a:r>
              <a:rPr lang="en-IT" dirty="0"/>
              <a:t>CRIS C</a:t>
            </a:r>
          </a:p>
        </p:txBody>
      </p:sp>
      <p:sp>
        <p:nvSpPr>
          <p:cNvPr id="9" name="TextBox 8">
            <a:extLst>
              <a:ext uri="{FF2B5EF4-FFF2-40B4-BE49-F238E27FC236}">
                <a16:creationId xmlns:a16="http://schemas.microsoft.com/office/drawing/2014/main" id="{DE9D6CEB-7F98-9231-592E-653686DC06D3}"/>
              </a:ext>
            </a:extLst>
          </p:cNvPr>
          <p:cNvSpPr txBox="1"/>
          <p:nvPr/>
        </p:nvSpPr>
        <p:spPr>
          <a:xfrm>
            <a:off x="5651807" y="1185148"/>
            <a:ext cx="888385" cy="369332"/>
          </a:xfrm>
          <a:prstGeom prst="rect">
            <a:avLst/>
          </a:prstGeom>
          <a:noFill/>
        </p:spPr>
        <p:txBody>
          <a:bodyPr wrap="none" rtlCol="0">
            <a:spAutoFit/>
          </a:bodyPr>
          <a:lstStyle/>
          <a:p>
            <a:r>
              <a:rPr lang="en-IT" dirty="0"/>
              <a:t>CRIS D</a:t>
            </a:r>
          </a:p>
        </p:txBody>
      </p:sp>
      <p:sp>
        <p:nvSpPr>
          <p:cNvPr id="3" name="TextBox 2">
            <a:extLst>
              <a:ext uri="{FF2B5EF4-FFF2-40B4-BE49-F238E27FC236}">
                <a16:creationId xmlns:a16="http://schemas.microsoft.com/office/drawing/2014/main" id="{9EEF38DB-C299-028B-5B46-F01E0DA7D662}"/>
              </a:ext>
            </a:extLst>
          </p:cNvPr>
          <p:cNvSpPr txBox="1"/>
          <p:nvPr/>
        </p:nvSpPr>
        <p:spPr>
          <a:xfrm>
            <a:off x="9998996" y="1185148"/>
            <a:ext cx="830677" cy="369332"/>
          </a:xfrm>
          <a:prstGeom prst="rect">
            <a:avLst/>
          </a:prstGeom>
          <a:noFill/>
        </p:spPr>
        <p:txBody>
          <a:bodyPr wrap="none" rtlCol="0">
            <a:spAutoFit/>
          </a:bodyPr>
          <a:lstStyle/>
          <a:p>
            <a:r>
              <a:rPr lang="en-IT" dirty="0"/>
              <a:t>CRIS E</a:t>
            </a:r>
          </a:p>
        </p:txBody>
      </p:sp>
      <p:pic>
        <p:nvPicPr>
          <p:cNvPr id="6" name="Picture 5">
            <a:extLst>
              <a:ext uri="{FF2B5EF4-FFF2-40B4-BE49-F238E27FC236}">
                <a16:creationId xmlns:a16="http://schemas.microsoft.com/office/drawing/2014/main" id="{14B7CBC4-4FBC-A796-993E-2C2796AC412F}"/>
              </a:ext>
            </a:extLst>
          </p:cNvPr>
          <p:cNvPicPr>
            <a:picLocks noChangeAspect="1"/>
          </p:cNvPicPr>
          <p:nvPr/>
        </p:nvPicPr>
        <p:blipFill>
          <a:blip r:embed="rId2"/>
          <a:stretch>
            <a:fillRect/>
          </a:stretch>
        </p:blipFill>
        <p:spPr>
          <a:xfrm>
            <a:off x="6096" y="2121408"/>
            <a:ext cx="4027440" cy="4027440"/>
          </a:xfrm>
          <a:prstGeom prst="rect">
            <a:avLst/>
          </a:prstGeom>
        </p:spPr>
      </p:pic>
      <p:pic>
        <p:nvPicPr>
          <p:cNvPr id="11" name="Picture 10">
            <a:extLst>
              <a:ext uri="{FF2B5EF4-FFF2-40B4-BE49-F238E27FC236}">
                <a16:creationId xmlns:a16="http://schemas.microsoft.com/office/drawing/2014/main" id="{C46A208D-2BD0-3D72-C26F-5C6C3EAFA70F}"/>
              </a:ext>
            </a:extLst>
          </p:cNvPr>
          <p:cNvPicPr>
            <a:picLocks noChangeAspect="1"/>
          </p:cNvPicPr>
          <p:nvPr/>
        </p:nvPicPr>
        <p:blipFill>
          <a:blip r:embed="rId3"/>
          <a:stretch>
            <a:fillRect/>
          </a:stretch>
        </p:blipFill>
        <p:spPr>
          <a:xfrm>
            <a:off x="4082279" y="2121408"/>
            <a:ext cx="4027440" cy="4027440"/>
          </a:xfrm>
          <a:prstGeom prst="rect">
            <a:avLst/>
          </a:prstGeom>
        </p:spPr>
      </p:pic>
      <p:pic>
        <p:nvPicPr>
          <p:cNvPr id="13" name="Picture 12">
            <a:extLst>
              <a:ext uri="{FF2B5EF4-FFF2-40B4-BE49-F238E27FC236}">
                <a16:creationId xmlns:a16="http://schemas.microsoft.com/office/drawing/2014/main" id="{B9F41EF7-4356-037C-EEC3-DC54CD55AB7E}"/>
              </a:ext>
            </a:extLst>
          </p:cNvPr>
          <p:cNvPicPr>
            <a:picLocks noChangeAspect="1"/>
          </p:cNvPicPr>
          <p:nvPr/>
        </p:nvPicPr>
        <p:blipFill>
          <a:blip r:embed="rId4"/>
          <a:stretch>
            <a:fillRect/>
          </a:stretch>
        </p:blipFill>
        <p:spPr>
          <a:xfrm>
            <a:off x="8164559" y="2121407"/>
            <a:ext cx="4027441" cy="4027441"/>
          </a:xfrm>
          <a:prstGeom prst="rect">
            <a:avLst/>
          </a:prstGeom>
        </p:spPr>
      </p:pic>
    </p:spTree>
    <p:extLst>
      <p:ext uri="{BB962C8B-B14F-4D97-AF65-F5344CB8AC3E}">
        <p14:creationId xmlns:p14="http://schemas.microsoft.com/office/powerpoint/2010/main" val="4031432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A599-39CE-A68B-A1E0-97D877B6589F}"/>
              </a:ext>
            </a:extLst>
          </p:cNvPr>
          <p:cNvSpPr>
            <a:spLocks noGrp="1"/>
          </p:cNvSpPr>
          <p:nvPr>
            <p:ph type="title"/>
          </p:nvPr>
        </p:nvSpPr>
        <p:spPr>
          <a:xfrm>
            <a:off x="5498590" y="1144376"/>
            <a:ext cx="5888754" cy="5648747"/>
          </a:xfrm>
          <a:noFill/>
          <a:ln>
            <a:noFill/>
          </a:ln>
        </p:spPr>
        <p:txBody>
          <a:bodyPr vert="horz" wrap="square" lIns="274320" tIns="182880" rIns="274320" bIns="182880" rtlCol="0" anchor="ctr" anchorCtr="1">
            <a:normAutofit/>
          </a:bodyPr>
          <a:lstStyle/>
          <a:p>
            <a:pPr defTabSz="914400"/>
            <a:r>
              <a:rPr lang="en-US" sz="5100" kern="1200" cap="all" spc="200" baseline="0" dirty="0">
                <a:solidFill>
                  <a:schemeClr val="tx1"/>
                </a:solidFill>
                <a:latin typeface="+mj-lt"/>
                <a:ea typeface="+mj-ea"/>
                <a:cs typeface="+mj-cs"/>
              </a:rPr>
              <a:t>Experimental</a:t>
            </a:r>
            <a:br>
              <a:rPr lang="en-US" sz="5100" kern="1200" cap="all" spc="200" baseline="0" dirty="0">
                <a:solidFill>
                  <a:schemeClr val="tx1"/>
                </a:solidFill>
                <a:latin typeface="+mj-lt"/>
                <a:ea typeface="+mj-ea"/>
                <a:cs typeface="+mj-cs"/>
              </a:rPr>
            </a:br>
            <a:r>
              <a:rPr lang="en-US" sz="5100" kern="1200" cap="all" spc="200" baseline="0" dirty="0" err="1">
                <a:solidFill>
                  <a:schemeClr val="tx1"/>
                </a:solidFill>
                <a:latin typeface="+mj-lt"/>
                <a:ea typeface="+mj-ea"/>
                <a:cs typeface="+mj-cs"/>
              </a:rPr>
              <a:t>VAlidation</a:t>
            </a:r>
            <a:endParaRPr lang="en-US" sz="5100" kern="1200" cap="all" spc="200" baseline="0" dirty="0">
              <a:solidFill>
                <a:schemeClr val="tx1"/>
              </a:solidFill>
              <a:latin typeface="+mj-lt"/>
              <a:ea typeface="+mj-ea"/>
              <a:cs typeface="+mj-cs"/>
            </a:endParaRP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79375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79375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55645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C110C8-845A-554F-C83F-9E91012DEC57}"/>
              </a:ext>
            </a:extLst>
          </p:cNvPr>
          <p:cNvSpPr/>
          <p:nvPr/>
        </p:nvSpPr>
        <p:spPr>
          <a:xfrm>
            <a:off x="809448" y="2262072"/>
            <a:ext cx="3909392" cy="7516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Collect SJ.out.tab file for 136 samples</a:t>
            </a:r>
          </a:p>
        </p:txBody>
      </p:sp>
      <p:sp>
        <p:nvSpPr>
          <p:cNvPr id="5" name="Rectangle 4">
            <a:extLst>
              <a:ext uri="{FF2B5EF4-FFF2-40B4-BE49-F238E27FC236}">
                <a16:creationId xmlns:a16="http://schemas.microsoft.com/office/drawing/2014/main" id="{BBF0BE78-F465-095A-1B35-0FDA349837DF}"/>
              </a:ext>
            </a:extLst>
          </p:cNvPr>
          <p:cNvSpPr/>
          <p:nvPr/>
        </p:nvSpPr>
        <p:spPr>
          <a:xfrm>
            <a:off x="809448" y="1066846"/>
            <a:ext cx="3909392" cy="751607"/>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STAR alignment of RNA sequencing data for in vivo cell lines</a:t>
            </a:r>
          </a:p>
        </p:txBody>
      </p:sp>
      <p:cxnSp>
        <p:nvCxnSpPr>
          <p:cNvPr id="6" name="Straight Arrow Connector 5">
            <a:extLst>
              <a:ext uri="{FF2B5EF4-FFF2-40B4-BE49-F238E27FC236}">
                <a16:creationId xmlns:a16="http://schemas.microsoft.com/office/drawing/2014/main" id="{C0D5240E-26E3-B729-AC9A-A62E19385287}"/>
              </a:ext>
            </a:extLst>
          </p:cNvPr>
          <p:cNvCxnSpPr>
            <a:cxnSpLocks/>
            <a:stCxn id="5" idx="2"/>
            <a:endCxn id="4" idx="0"/>
          </p:cNvCxnSpPr>
          <p:nvPr/>
        </p:nvCxnSpPr>
        <p:spPr>
          <a:xfrm>
            <a:off x="2764144" y="1818452"/>
            <a:ext cx="0" cy="443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24FB7CCD-9BD3-EBC1-5AA2-D8F598686CCD}"/>
              </a:ext>
            </a:extLst>
          </p:cNvPr>
          <p:cNvSpPr/>
          <p:nvPr/>
        </p:nvSpPr>
        <p:spPr>
          <a:xfrm>
            <a:off x="809448" y="3437191"/>
            <a:ext cx="3909392" cy="7516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Aggregation of all splice junctions for all samples</a:t>
            </a:r>
          </a:p>
        </p:txBody>
      </p:sp>
      <p:sp>
        <p:nvSpPr>
          <p:cNvPr id="8" name="Rectangle 7">
            <a:extLst>
              <a:ext uri="{FF2B5EF4-FFF2-40B4-BE49-F238E27FC236}">
                <a16:creationId xmlns:a16="http://schemas.microsoft.com/office/drawing/2014/main" id="{E8ECEC4A-4AF7-D41E-3FDE-D792759DBD18}"/>
              </a:ext>
            </a:extLst>
          </p:cNvPr>
          <p:cNvSpPr/>
          <p:nvPr/>
        </p:nvSpPr>
        <p:spPr>
          <a:xfrm>
            <a:off x="806399" y="5740350"/>
            <a:ext cx="3909392" cy="94512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For each splice junction, retrieval of number of uniquely mapped reads for each sample</a:t>
            </a:r>
          </a:p>
        </p:txBody>
      </p:sp>
      <p:cxnSp>
        <p:nvCxnSpPr>
          <p:cNvPr id="9" name="Straight Arrow Connector 8">
            <a:extLst>
              <a:ext uri="{FF2B5EF4-FFF2-40B4-BE49-F238E27FC236}">
                <a16:creationId xmlns:a16="http://schemas.microsoft.com/office/drawing/2014/main" id="{2B9C234C-109F-93E8-B057-B7B37297A8DA}"/>
              </a:ext>
            </a:extLst>
          </p:cNvPr>
          <p:cNvCxnSpPr>
            <a:cxnSpLocks/>
            <a:stCxn id="4" idx="2"/>
            <a:endCxn id="7" idx="0"/>
          </p:cNvCxnSpPr>
          <p:nvPr/>
        </p:nvCxnSpPr>
        <p:spPr>
          <a:xfrm>
            <a:off x="2764144" y="3013680"/>
            <a:ext cx="0" cy="423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ABB0650-38A3-92D6-9CCB-C4D452E216A4}"/>
              </a:ext>
            </a:extLst>
          </p:cNvPr>
          <p:cNvCxnSpPr>
            <a:cxnSpLocks/>
            <a:stCxn id="11" idx="2"/>
            <a:endCxn id="8" idx="0"/>
          </p:cNvCxnSpPr>
          <p:nvPr/>
        </p:nvCxnSpPr>
        <p:spPr>
          <a:xfrm>
            <a:off x="2761095" y="5347432"/>
            <a:ext cx="0" cy="3929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7A2A6E23-0EA9-A13B-274D-65C62D8FA44A}"/>
              </a:ext>
            </a:extLst>
          </p:cNvPr>
          <p:cNvSpPr/>
          <p:nvPr/>
        </p:nvSpPr>
        <p:spPr>
          <a:xfrm>
            <a:off x="806399" y="4595826"/>
            <a:ext cx="3909392" cy="751607"/>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Normalization on the number of assigned usable reads • 10</a:t>
            </a:r>
            <a:r>
              <a:rPr lang="en-IT" baseline="30000" dirty="0"/>
              <a:t>6</a:t>
            </a:r>
            <a:endParaRPr lang="en-IT" dirty="0"/>
          </a:p>
        </p:txBody>
      </p:sp>
      <p:cxnSp>
        <p:nvCxnSpPr>
          <p:cNvPr id="12" name="Straight Arrow Connector 11">
            <a:extLst>
              <a:ext uri="{FF2B5EF4-FFF2-40B4-BE49-F238E27FC236}">
                <a16:creationId xmlns:a16="http://schemas.microsoft.com/office/drawing/2014/main" id="{F956EBB2-CA1D-058D-5DEF-6A7FB5CB7BF1}"/>
              </a:ext>
            </a:extLst>
          </p:cNvPr>
          <p:cNvCxnSpPr>
            <a:cxnSpLocks/>
            <a:stCxn id="7" idx="2"/>
            <a:endCxn id="11" idx="0"/>
          </p:cNvCxnSpPr>
          <p:nvPr/>
        </p:nvCxnSpPr>
        <p:spPr>
          <a:xfrm flipH="1">
            <a:off x="2761096" y="4188799"/>
            <a:ext cx="3049" cy="407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9987F112-6A2D-15B2-0AAF-793DDFB3BCC3}"/>
              </a:ext>
            </a:extLst>
          </p:cNvPr>
          <p:cNvCxnSpPr>
            <a:cxnSpLocks/>
          </p:cNvCxnSpPr>
          <p:nvPr/>
        </p:nvCxnSpPr>
        <p:spPr>
          <a:xfrm flipV="1">
            <a:off x="2783029" y="1534454"/>
            <a:ext cx="2840361" cy="423413"/>
          </a:xfrm>
          <a:prstGeom prst="bentConnector3">
            <a:avLst>
              <a:gd name="adj1" fmla="val 80793"/>
            </a:avLst>
          </a:prstGeom>
          <a:ln>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61FB5213-5990-918B-728E-72C97A419CB0}"/>
              </a:ext>
            </a:extLst>
          </p:cNvPr>
          <p:cNvCxnSpPr>
            <a:cxnSpLocks/>
          </p:cNvCxnSpPr>
          <p:nvPr/>
        </p:nvCxnSpPr>
        <p:spPr>
          <a:xfrm rot="10800000" flipV="1">
            <a:off x="2761096" y="1513833"/>
            <a:ext cx="2840361" cy="550159"/>
          </a:xfrm>
          <a:prstGeom prst="bentConnector3">
            <a:avLst>
              <a:gd name="adj1" fmla="val -5055"/>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C0A52500-B26D-C1BB-A1B9-DFA486FBC342}"/>
              </a:ext>
            </a:extLst>
          </p:cNvPr>
          <p:cNvSpPr/>
          <p:nvPr/>
        </p:nvSpPr>
        <p:spPr>
          <a:xfrm>
            <a:off x="5644207" y="1172785"/>
            <a:ext cx="2997277" cy="15347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lumMod val="75000"/>
                    <a:lumOff val="25000"/>
                  </a:schemeClr>
                </a:solidFill>
              </a:rPr>
              <a:t>Exclusion of</a:t>
            </a:r>
          </a:p>
          <a:p>
            <a:pPr marL="285750" indent="-285750" algn="ctr">
              <a:buFontTx/>
              <a:buChar char="-"/>
            </a:pPr>
            <a:r>
              <a:rPr lang="en-IT" dirty="0">
                <a:solidFill>
                  <a:schemeClr val="tx1">
                    <a:lumMod val="75000"/>
                    <a:lumOff val="25000"/>
                  </a:schemeClr>
                </a:solidFill>
              </a:rPr>
              <a:t>PDX cell lines</a:t>
            </a:r>
          </a:p>
          <a:p>
            <a:pPr marL="285750" indent="-285750" algn="ctr">
              <a:buFontTx/>
              <a:buChar char="-"/>
            </a:pPr>
            <a:r>
              <a:rPr lang="en-IT" dirty="0">
                <a:solidFill>
                  <a:schemeClr val="tx1">
                    <a:lumMod val="75000"/>
                    <a:lumOff val="25000"/>
                  </a:schemeClr>
                </a:solidFill>
              </a:rPr>
              <a:t>Samples with low purity</a:t>
            </a:r>
          </a:p>
          <a:p>
            <a:pPr marL="285750" indent="-285750" algn="ctr">
              <a:buFontTx/>
              <a:buChar char="-"/>
            </a:pPr>
            <a:r>
              <a:rPr lang="en-IT" dirty="0">
                <a:solidFill>
                  <a:schemeClr val="tx1">
                    <a:lumMod val="75000"/>
                    <a:lumOff val="25000"/>
                  </a:schemeClr>
                </a:solidFill>
              </a:rPr>
              <a:t>Samples with no SJ.out.tab</a:t>
            </a:r>
          </a:p>
        </p:txBody>
      </p:sp>
      <p:sp>
        <p:nvSpPr>
          <p:cNvPr id="16" name="Content Placeholder 2">
            <a:extLst>
              <a:ext uri="{FF2B5EF4-FFF2-40B4-BE49-F238E27FC236}">
                <a16:creationId xmlns:a16="http://schemas.microsoft.com/office/drawing/2014/main" id="{B1886354-190C-DFC7-1B8C-562AA9E34C62}"/>
              </a:ext>
            </a:extLst>
          </p:cNvPr>
          <p:cNvSpPr txBox="1">
            <a:spLocks/>
          </p:cNvSpPr>
          <p:nvPr/>
        </p:nvSpPr>
        <p:spPr>
          <a:xfrm>
            <a:off x="6048624" y="4595825"/>
            <a:ext cx="5185719" cy="403653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Tx/>
              <a:buChar char="-"/>
            </a:pPr>
            <a:r>
              <a:rPr lang="en-GB"/>
              <a:t>E</a:t>
            </a:r>
            <a:r>
              <a:rPr lang="en-IT"/>
              <a:t>xperimental procedure, never tested before</a:t>
            </a:r>
          </a:p>
          <a:p>
            <a:pPr marL="342900" indent="-342900">
              <a:buFontTx/>
              <a:buChar char="-"/>
            </a:pPr>
            <a:r>
              <a:rPr lang="en-IT"/>
              <a:t>It </a:t>
            </a:r>
            <a:r>
              <a:rPr lang="en-IT" b="1"/>
              <a:t>does not allow to quantify </a:t>
            </a:r>
            <a:r>
              <a:rPr lang="en-IT"/>
              <a:t>alternative splicing events</a:t>
            </a:r>
          </a:p>
          <a:p>
            <a:pPr marL="342900" indent="-342900">
              <a:buFontTx/>
              <a:buChar char="-"/>
            </a:pPr>
            <a:r>
              <a:rPr lang="it-IT" b="1"/>
              <a:t>Difficult to set a trashold </a:t>
            </a:r>
            <a:r>
              <a:rPr lang="it-IT"/>
              <a:t>to discriminate true events from sequencing errors</a:t>
            </a:r>
            <a:endParaRPr lang="en-IT" b="1" dirty="0"/>
          </a:p>
        </p:txBody>
      </p:sp>
      <p:sp>
        <p:nvSpPr>
          <p:cNvPr id="17" name="Title 1">
            <a:extLst>
              <a:ext uri="{FF2B5EF4-FFF2-40B4-BE49-F238E27FC236}">
                <a16:creationId xmlns:a16="http://schemas.microsoft.com/office/drawing/2014/main" id="{0AADBFB5-173D-444C-8FC6-D45DACF3AD73}"/>
              </a:ext>
            </a:extLst>
          </p:cNvPr>
          <p:cNvSpPr txBox="1">
            <a:spLocks/>
          </p:cNvSpPr>
          <p:nvPr/>
        </p:nvSpPr>
        <p:spPr>
          <a:xfrm>
            <a:off x="6746780" y="3933044"/>
            <a:ext cx="3789405" cy="1325563"/>
          </a:xfrm>
          <a:prstGeom prst="rect">
            <a:avLst/>
          </a:prstGeom>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T"/>
              <a:t>DRAWBACKS</a:t>
            </a:r>
            <a:endParaRPr lang="en-IT" dirty="0"/>
          </a:p>
        </p:txBody>
      </p:sp>
    </p:spTree>
    <p:extLst>
      <p:ext uri="{BB962C8B-B14F-4D97-AF65-F5344CB8AC3E}">
        <p14:creationId xmlns:p14="http://schemas.microsoft.com/office/powerpoint/2010/main" val="2912465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793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444625"/>
            <a:ext cx="9692640" cy="50482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227666"/>
            <a:ext cx="10067544" cy="548216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4D59CB-D126-F77D-3CF2-DD86368BF713}"/>
              </a:ext>
            </a:extLst>
          </p:cNvPr>
          <p:cNvSpPr>
            <a:spLocks noGrp="1"/>
          </p:cNvSpPr>
          <p:nvPr>
            <p:ph type="title"/>
          </p:nvPr>
        </p:nvSpPr>
        <p:spPr>
          <a:xfrm>
            <a:off x="2231136" y="540993"/>
            <a:ext cx="7729728" cy="1375833"/>
          </a:xfrm>
          <a:solidFill>
            <a:srgbClr val="FFFFFF"/>
          </a:solidFill>
        </p:spPr>
        <p:txBody>
          <a:bodyPr>
            <a:normAutofit/>
          </a:bodyPr>
          <a:lstStyle/>
          <a:p>
            <a:r>
              <a:rPr lang="en-IT" dirty="0"/>
              <a:t>Potential cell lines</a:t>
            </a:r>
          </a:p>
        </p:txBody>
      </p:sp>
      <p:sp>
        <p:nvSpPr>
          <p:cNvPr id="3" name="Content Placeholder 2">
            <a:extLst>
              <a:ext uri="{FF2B5EF4-FFF2-40B4-BE49-F238E27FC236}">
                <a16:creationId xmlns:a16="http://schemas.microsoft.com/office/drawing/2014/main" id="{463FDF64-EE7A-916C-7FD7-0BBE2E1632AA}"/>
              </a:ext>
            </a:extLst>
          </p:cNvPr>
          <p:cNvSpPr>
            <a:spLocks noGrp="1"/>
          </p:cNvSpPr>
          <p:nvPr>
            <p:ph idx="1"/>
          </p:nvPr>
        </p:nvSpPr>
        <p:spPr>
          <a:xfrm>
            <a:off x="1706062" y="2651923"/>
            <a:ext cx="8779512" cy="3332472"/>
          </a:xfrm>
        </p:spPr>
        <p:txBody>
          <a:bodyPr>
            <a:normAutofit fontScale="70000" lnSpcReduction="20000"/>
          </a:bodyPr>
          <a:lstStyle/>
          <a:p>
            <a:r>
              <a:rPr lang="en-GB" dirty="0">
                <a:solidFill>
                  <a:srgbClr val="000000"/>
                </a:solidFill>
                <a:effectLst/>
                <a:latin typeface="Menlo" panose="020B0609030804020204" pitchFamily="49" charset="0"/>
              </a:rPr>
              <a:t>COGA2.STAR</a:t>
            </a:r>
          </a:p>
          <a:p>
            <a:r>
              <a:rPr lang="en-GB" dirty="0">
                <a:solidFill>
                  <a:srgbClr val="000000"/>
                </a:solidFill>
                <a:effectLst/>
                <a:latin typeface="Menlo" panose="020B0609030804020204" pitchFamily="49" charset="0"/>
              </a:rPr>
              <a:t>HROC183.STAR</a:t>
            </a:r>
          </a:p>
          <a:p>
            <a:r>
              <a:rPr lang="en-GB" dirty="0">
                <a:solidFill>
                  <a:srgbClr val="000000"/>
                </a:solidFill>
                <a:effectLst/>
                <a:latin typeface="Menlo" panose="020B0609030804020204" pitchFamily="49" charset="0"/>
              </a:rPr>
              <a:t>V411.STAR</a:t>
            </a:r>
          </a:p>
          <a:p>
            <a:r>
              <a:rPr lang="en-GB" dirty="0">
                <a:solidFill>
                  <a:srgbClr val="000000"/>
                </a:solidFill>
                <a:effectLst/>
                <a:latin typeface="Menlo" panose="020B0609030804020204" pitchFamily="49" charset="0"/>
              </a:rPr>
              <a:t>HROC24S4.STAR</a:t>
            </a:r>
          </a:p>
          <a:p>
            <a:r>
              <a:rPr lang="en-GB" dirty="0">
                <a:solidFill>
                  <a:srgbClr val="000000"/>
                </a:solidFill>
                <a:effectLst/>
                <a:latin typeface="Menlo" panose="020B0609030804020204" pitchFamily="49" charset="0"/>
              </a:rPr>
              <a:t>IRCC22.STAR</a:t>
            </a:r>
          </a:p>
          <a:p>
            <a:r>
              <a:rPr lang="en-GB" dirty="0">
                <a:solidFill>
                  <a:srgbClr val="000000"/>
                </a:solidFill>
                <a:effectLst/>
                <a:latin typeface="Menlo" panose="020B0609030804020204" pitchFamily="49" charset="0"/>
              </a:rPr>
              <a:t>LS180.STAR</a:t>
            </a:r>
          </a:p>
          <a:p>
            <a:r>
              <a:rPr lang="en-GB" dirty="0">
                <a:solidFill>
                  <a:srgbClr val="000000"/>
                </a:solidFill>
                <a:effectLst/>
                <a:latin typeface="Menlo" panose="020B0609030804020204" pitchFamily="49" charset="0"/>
              </a:rPr>
              <a:t>LS180S23.STAR</a:t>
            </a:r>
          </a:p>
          <a:p>
            <a:r>
              <a:rPr lang="en-GB" dirty="0">
                <a:solidFill>
                  <a:srgbClr val="000000"/>
                </a:solidFill>
                <a:effectLst/>
                <a:latin typeface="Menlo" panose="020B0609030804020204" pitchFamily="49" charset="0"/>
              </a:rPr>
              <a:t>SW620.STAR</a:t>
            </a:r>
          </a:p>
          <a:p>
            <a:r>
              <a:rPr lang="en-GB" dirty="0">
                <a:solidFill>
                  <a:srgbClr val="000000"/>
                </a:solidFill>
                <a:effectLst/>
                <a:latin typeface="Menlo" panose="020B0609030804020204" pitchFamily="49" charset="0"/>
              </a:rPr>
              <a:t>HROC57.STAR</a:t>
            </a:r>
          </a:p>
          <a:p>
            <a:r>
              <a:rPr lang="en-GB" dirty="0">
                <a:solidFill>
                  <a:srgbClr val="000000"/>
                </a:solidFill>
                <a:effectLst/>
                <a:latin typeface="Menlo" panose="020B0609030804020204" pitchFamily="49" charset="0"/>
              </a:rPr>
              <a:t>HUTU80.STAR</a:t>
            </a:r>
          </a:p>
          <a:p>
            <a:endParaRPr lang="en-IT" dirty="0">
              <a:solidFill>
                <a:srgbClr val="404040"/>
              </a:solidFill>
            </a:endParaRPr>
          </a:p>
        </p:txBody>
      </p:sp>
      <p:sp>
        <p:nvSpPr>
          <p:cNvPr id="4" name="Content Placeholder 2">
            <a:extLst>
              <a:ext uri="{FF2B5EF4-FFF2-40B4-BE49-F238E27FC236}">
                <a16:creationId xmlns:a16="http://schemas.microsoft.com/office/drawing/2014/main" id="{A4B90CAC-8D28-00A8-11AB-D56EDCAE03A2}"/>
              </a:ext>
            </a:extLst>
          </p:cNvPr>
          <p:cNvSpPr txBox="1">
            <a:spLocks/>
          </p:cNvSpPr>
          <p:nvPr/>
        </p:nvSpPr>
        <p:spPr>
          <a:xfrm>
            <a:off x="3943602" y="2603499"/>
            <a:ext cx="8779512" cy="3332472"/>
          </a:xfrm>
          <a:prstGeom prst="rect">
            <a:avLst/>
          </a:prstGeom>
        </p:spPr>
        <p:txBody>
          <a:bodyPr vert="horz" lIns="91440" tIns="45720" rIns="91440" bIns="45720" rtlCol="0">
            <a:normAutofit fontScale="70000" lnSpcReduction="20000"/>
          </a:bodyPr>
          <a:lstStyle>
            <a:lvl1pPr marL="264582" indent="-264582" algn="l" defTabSz="1058327" rtl="0" eaLnBrk="1" latinLnBrk="0" hangingPunct="1">
              <a:lnSpc>
                <a:spcPct val="100000"/>
              </a:lnSpc>
              <a:spcBef>
                <a:spcPts val="1157"/>
              </a:spcBef>
              <a:buClr>
                <a:schemeClr val="accent2"/>
              </a:buClr>
              <a:buFont typeface="Arial" panose="020B0604020202020204" pitchFamily="34" charset="0"/>
              <a:buChar char="•"/>
              <a:defRPr sz="2083" kern="1200">
                <a:solidFill>
                  <a:schemeClr val="tx1">
                    <a:lumMod val="85000"/>
                    <a:lumOff val="15000"/>
                  </a:schemeClr>
                </a:solidFill>
                <a:latin typeface="+mn-lt"/>
                <a:ea typeface="+mn-ea"/>
                <a:cs typeface="+mn-cs"/>
              </a:defRPr>
            </a:lvl1pPr>
            <a:lvl2pPr marL="529163"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2pPr>
            <a:lvl3pPr marL="793745"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3pPr>
            <a:lvl4pPr marL="1058327"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4pPr>
            <a:lvl5pPr marL="1322908"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5pPr>
            <a:lvl6pPr marL="1521344"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solidFill>
                <a:latin typeface="+mn-lt"/>
                <a:ea typeface="+mn-ea"/>
                <a:cs typeface="+mn-cs"/>
              </a:defRPr>
            </a:lvl6pPr>
            <a:lvl7pPr marL="1719781"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solidFill>
                <a:latin typeface="+mn-lt"/>
                <a:ea typeface="+mn-ea"/>
                <a:cs typeface="+mn-cs"/>
              </a:defRPr>
            </a:lvl7pPr>
            <a:lvl8pPr marL="1918217"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baseline="0">
                <a:solidFill>
                  <a:schemeClr val="tx1"/>
                </a:solidFill>
                <a:latin typeface="+mn-lt"/>
                <a:ea typeface="+mn-ea"/>
                <a:cs typeface="+mn-cs"/>
              </a:defRPr>
            </a:lvl8pPr>
            <a:lvl9pPr marL="2116653"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baseline="0">
                <a:solidFill>
                  <a:schemeClr val="tx1"/>
                </a:solidFill>
                <a:latin typeface="+mn-lt"/>
                <a:ea typeface="+mn-ea"/>
                <a:cs typeface="+mn-cs"/>
              </a:defRPr>
            </a:lvl9pPr>
          </a:lstStyle>
          <a:p>
            <a:pPr marL="0" indent="0">
              <a:buNone/>
            </a:pPr>
            <a:r>
              <a:rPr lang="en-GB" dirty="0">
                <a:solidFill>
                  <a:srgbClr val="000000"/>
                </a:solidFill>
                <a:latin typeface="Menlo" panose="020B0609030804020204" pitchFamily="49" charset="0"/>
              </a:rPr>
              <a:t>CRIS E</a:t>
            </a:r>
          </a:p>
          <a:p>
            <a:pPr marL="0" indent="0">
              <a:buNone/>
            </a:pPr>
            <a:r>
              <a:rPr lang="en-GB" dirty="0">
                <a:solidFill>
                  <a:srgbClr val="000000"/>
                </a:solidFill>
                <a:latin typeface="Menlo" panose="020B0609030804020204" pitchFamily="49" charset="0"/>
              </a:rPr>
              <a:t>CRIS E</a:t>
            </a:r>
          </a:p>
          <a:p>
            <a:pPr marL="0" indent="0">
              <a:buNone/>
            </a:pPr>
            <a:r>
              <a:rPr lang="en-GB" dirty="0">
                <a:solidFill>
                  <a:srgbClr val="000000"/>
                </a:solidFill>
                <a:latin typeface="Menlo" panose="020B0609030804020204" pitchFamily="49" charset="0"/>
              </a:rPr>
              <a:t>CRIS A</a:t>
            </a:r>
          </a:p>
          <a:p>
            <a:pPr marL="0" indent="0">
              <a:buNone/>
            </a:pPr>
            <a:r>
              <a:rPr lang="en-GB" dirty="0">
                <a:solidFill>
                  <a:srgbClr val="000000"/>
                </a:solidFill>
                <a:latin typeface="Menlo" panose="020B0609030804020204" pitchFamily="49" charset="0"/>
              </a:rPr>
              <a:t>CRIS A</a:t>
            </a:r>
          </a:p>
          <a:p>
            <a:pPr marL="0" indent="0">
              <a:buNone/>
            </a:pPr>
            <a:r>
              <a:rPr lang="en-GB" dirty="0">
                <a:solidFill>
                  <a:srgbClr val="000000"/>
                </a:solidFill>
                <a:latin typeface="Menlo" panose="020B0609030804020204" pitchFamily="49" charset="0"/>
              </a:rPr>
              <a:t>CRIS A</a:t>
            </a:r>
          </a:p>
          <a:p>
            <a:pPr marL="0" indent="0">
              <a:buNone/>
            </a:pPr>
            <a:r>
              <a:rPr lang="en-GB" dirty="0">
                <a:solidFill>
                  <a:srgbClr val="000000"/>
                </a:solidFill>
                <a:latin typeface="Menlo" panose="020B0609030804020204" pitchFamily="49" charset="0"/>
              </a:rPr>
              <a:t>CRIS A</a:t>
            </a:r>
          </a:p>
          <a:p>
            <a:pPr marL="0" indent="0">
              <a:buNone/>
            </a:pPr>
            <a:r>
              <a:rPr lang="en-GB" dirty="0">
                <a:solidFill>
                  <a:srgbClr val="000000"/>
                </a:solidFill>
                <a:latin typeface="Menlo" panose="020B0609030804020204" pitchFamily="49" charset="0"/>
              </a:rPr>
              <a:t>CRIS A</a:t>
            </a:r>
          </a:p>
          <a:p>
            <a:pPr marL="0" indent="0">
              <a:buNone/>
            </a:pPr>
            <a:r>
              <a:rPr lang="en-GB" dirty="0">
                <a:solidFill>
                  <a:srgbClr val="000000"/>
                </a:solidFill>
                <a:latin typeface="Menlo" panose="020B0609030804020204" pitchFamily="49" charset="0"/>
              </a:rPr>
              <a:t>CRIS D</a:t>
            </a:r>
          </a:p>
          <a:p>
            <a:pPr marL="0" indent="0">
              <a:buNone/>
            </a:pPr>
            <a:r>
              <a:rPr lang="en-GB" dirty="0">
                <a:solidFill>
                  <a:srgbClr val="000000"/>
                </a:solidFill>
                <a:latin typeface="Menlo" panose="020B0609030804020204" pitchFamily="49" charset="0"/>
              </a:rPr>
              <a:t>CRIS D</a:t>
            </a:r>
          </a:p>
          <a:p>
            <a:pPr marL="0" indent="0">
              <a:buNone/>
            </a:pPr>
            <a:r>
              <a:rPr lang="en-GB" dirty="0">
                <a:solidFill>
                  <a:srgbClr val="000000"/>
                </a:solidFill>
                <a:latin typeface="Menlo" panose="020B0609030804020204" pitchFamily="49" charset="0"/>
              </a:rPr>
              <a:t>CRIS D</a:t>
            </a:r>
          </a:p>
          <a:p>
            <a:endParaRPr lang="en-IT" dirty="0">
              <a:solidFill>
                <a:srgbClr val="404040"/>
              </a:solidFil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5AA1A-02E6-A200-DABA-B9E509DD3827}"/>
                  </a:ext>
                </a:extLst>
              </p14:cNvPr>
              <p14:cNvContentPartPr/>
              <p14:nvPr/>
            </p14:nvContentPartPr>
            <p14:xfrm>
              <a:off x="4068795" y="2726752"/>
              <a:ext cx="736200" cy="3600"/>
            </p14:xfrm>
          </p:contentPart>
        </mc:Choice>
        <mc:Fallback xmlns="">
          <p:pic>
            <p:nvPicPr>
              <p:cNvPr id="5" name="Ink 4">
                <a:extLst>
                  <a:ext uri="{FF2B5EF4-FFF2-40B4-BE49-F238E27FC236}">
                    <a16:creationId xmlns:a16="http://schemas.microsoft.com/office/drawing/2014/main" id="{FA05AA1A-02E6-A200-DABA-B9E509DD3827}"/>
                  </a:ext>
                </a:extLst>
              </p:cNvPr>
              <p:cNvPicPr/>
              <p:nvPr/>
            </p:nvPicPr>
            <p:blipFill>
              <a:blip r:embed="rId3"/>
              <a:stretch>
                <a:fillRect/>
              </a:stretch>
            </p:blipFill>
            <p:spPr>
              <a:xfrm>
                <a:off x="4015155" y="2618752"/>
                <a:ext cx="843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85514BD-A46C-0387-07D2-7B4C03823F60}"/>
                  </a:ext>
                </a:extLst>
              </p14:cNvPr>
              <p14:cNvContentPartPr/>
              <p14:nvPr/>
            </p14:nvContentPartPr>
            <p14:xfrm>
              <a:off x="4055475" y="3061912"/>
              <a:ext cx="761760" cy="17640"/>
            </p14:xfrm>
          </p:contentPart>
        </mc:Choice>
        <mc:Fallback xmlns="">
          <p:pic>
            <p:nvPicPr>
              <p:cNvPr id="6" name="Ink 5">
                <a:extLst>
                  <a:ext uri="{FF2B5EF4-FFF2-40B4-BE49-F238E27FC236}">
                    <a16:creationId xmlns:a16="http://schemas.microsoft.com/office/drawing/2014/main" id="{585514BD-A46C-0387-07D2-7B4C03823F60}"/>
                  </a:ext>
                </a:extLst>
              </p:cNvPr>
              <p:cNvPicPr/>
              <p:nvPr/>
            </p:nvPicPr>
            <p:blipFill>
              <a:blip r:embed="rId5"/>
              <a:stretch>
                <a:fillRect/>
              </a:stretch>
            </p:blipFill>
            <p:spPr>
              <a:xfrm>
                <a:off x="4001475" y="2954272"/>
                <a:ext cx="869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7954FB5-36F1-663C-DF26-73C6A57198B4}"/>
                  </a:ext>
                </a:extLst>
              </p14:cNvPr>
              <p14:cNvContentPartPr/>
              <p14:nvPr/>
            </p14:nvContentPartPr>
            <p14:xfrm>
              <a:off x="4037115" y="3383032"/>
              <a:ext cx="770760" cy="34920"/>
            </p14:xfrm>
          </p:contentPart>
        </mc:Choice>
        <mc:Fallback xmlns="">
          <p:pic>
            <p:nvPicPr>
              <p:cNvPr id="7" name="Ink 6">
                <a:extLst>
                  <a:ext uri="{FF2B5EF4-FFF2-40B4-BE49-F238E27FC236}">
                    <a16:creationId xmlns:a16="http://schemas.microsoft.com/office/drawing/2014/main" id="{D7954FB5-36F1-663C-DF26-73C6A57198B4}"/>
                  </a:ext>
                </a:extLst>
              </p:cNvPr>
              <p:cNvPicPr/>
              <p:nvPr/>
            </p:nvPicPr>
            <p:blipFill>
              <a:blip r:embed="rId7"/>
              <a:stretch>
                <a:fillRect/>
              </a:stretch>
            </p:blipFill>
            <p:spPr>
              <a:xfrm>
                <a:off x="3983475" y="3275032"/>
                <a:ext cx="8784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3894258-EC31-0593-FA27-8998C6F9E400}"/>
                  </a:ext>
                </a:extLst>
              </p14:cNvPr>
              <p14:cNvContentPartPr/>
              <p14:nvPr/>
            </p14:nvContentPartPr>
            <p14:xfrm>
              <a:off x="4029195" y="3702712"/>
              <a:ext cx="814680" cy="14040"/>
            </p14:xfrm>
          </p:contentPart>
        </mc:Choice>
        <mc:Fallback xmlns="">
          <p:pic>
            <p:nvPicPr>
              <p:cNvPr id="9" name="Ink 8">
                <a:extLst>
                  <a:ext uri="{FF2B5EF4-FFF2-40B4-BE49-F238E27FC236}">
                    <a16:creationId xmlns:a16="http://schemas.microsoft.com/office/drawing/2014/main" id="{C3894258-EC31-0593-FA27-8998C6F9E400}"/>
                  </a:ext>
                </a:extLst>
              </p:cNvPr>
              <p:cNvPicPr/>
              <p:nvPr/>
            </p:nvPicPr>
            <p:blipFill>
              <a:blip r:embed="rId9"/>
              <a:stretch>
                <a:fillRect/>
              </a:stretch>
            </p:blipFill>
            <p:spPr>
              <a:xfrm>
                <a:off x="3975195" y="3594712"/>
                <a:ext cx="9223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3DE3DFBC-B340-F0AB-9462-63E096839459}"/>
                  </a:ext>
                </a:extLst>
              </p14:cNvPr>
              <p14:cNvContentPartPr/>
              <p14:nvPr/>
            </p14:nvContentPartPr>
            <p14:xfrm>
              <a:off x="4039995" y="4060552"/>
              <a:ext cx="851400" cy="20160"/>
            </p14:xfrm>
          </p:contentPart>
        </mc:Choice>
        <mc:Fallback xmlns="">
          <p:pic>
            <p:nvPicPr>
              <p:cNvPr id="11" name="Ink 10">
                <a:extLst>
                  <a:ext uri="{FF2B5EF4-FFF2-40B4-BE49-F238E27FC236}">
                    <a16:creationId xmlns:a16="http://schemas.microsoft.com/office/drawing/2014/main" id="{3DE3DFBC-B340-F0AB-9462-63E096839459}"/>
                  </a:ext>
                </a:extLst>
              </p:cNvPr>
              <p:cNvPicPr/>
              <p:nvPr/>
            </p:nvPicPr>
            <p:blipFill>
              <a:blip r:embed="rId11"/>
              <a:stretch>
                <a:fillRect/>
              </a:stretch>
            </p:blipFill>
            <p:spPr>
              <a:xfrm>
                <a:off x="3986355" y="3952552"/>
                <a:ext cx="959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7CA4DC7B-E75E-C4AD-4C44-B17E2066EEF2}"/>
                  </a:ext>
                </a:extLst>
              </p14:cNvPr>
              <p14:cNvContentPartPr/>
              <p14:nvPr/>
            </p14:nvContentPartPr>
            <p14:xfrm>
              <a:off x="4056195" y="4371592"/>
              <a:ext cx="683280" cy="30600"/>
            </p14:xfrm>
          </p:contentPart>
        </mc:Choice>
        <mc:Fallback xmlns="">
          <p:pic>
            <p:nvPicPr>
              <p:cNvPr id="13" name="Ink 12">
                <a:extLst>
                  <a:ext uri="{FF2B5EF4-FFF2-40B4-BE49-F238E27FC236}">
                    <a16:creationId xmlns:a16="http://schemas.microsoft.com/office/drawing/2014/main" id="{7CA4DC7B-E75E-C4AD-4C44-B17E2066EEF2}"/>
                  </a:ext>
                </a:extLst>
              </p:cNvPr>
              <p:cNvPicPr/>
              <p:nvPr/>
            </p:nvPicPr>
            <p:blipFill>
              <a:blip r:embed="rId13"/>
              <a:stretch>
                <a:fillRect/>
              </a:stretch>
            </p:blipFill>
            <p:spPr>
              <a:xfrm>
                <a:off x="4002195" y="4263592"/>
                <a:ext cx="790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0A88E576-7B63-4EA1-8AE5-BF2F034C6544}"/>
                  </a:ext>
                </a:extLst>
              </p14:cNvPr>
              <p14:cNvContentPartPr/>
              <p14:nvPr/>
            </p14:nvContentPartPr>
            <p14:xfrm>
              <a:off x="4003635" y="4688032"/>
              <a:ext cx="800280" cy="70560"/>
            </p14:xfrm>
          </p:contentPart>
        </mc:Choice>
        <mc:Fallback xmlns="">
          <p:pic>
            <p:nvPicPr>
              <p:cNvPr id="14" name="Ink 13">
                <a:extLst>
                  <a:ext uri="{FF2B5EF4-FFF2-40B4-BE49-F238E27FC236}">
                    <a16:creationId xmlns:a16="http://schemas.microsoft.com/office/drawing/2014/main" id="{0A88E576-7B63-4EA1-8AE5-BF2F034C6544}"/>
                  </a:ext>
                </a:extLst>
              </p:cNvPr>
              <p:cNvPicPr/>
              <p:nvPr/>
            </p:nvPicPr>
            <p:blipFill>
              <a:blip r:embed="rId15"/>
              <a:stretch>
                <a:fillRect/>
              </a:stretch>
            </p:blipFill>
            <p:spPr>
              <a:xfrm>
                <a:off x="3949995" y="4580032"/>
                <a:ext cx="9079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455917C9-9B9E-8205-84CF-2FFA62BE2F4A}"/>
                  </a:ext>
                </a:extLst>
              </p14:cNvPr>
              <p14:cNvContentPartPr/>
              <p14:nvPr/>
            </p14:nvContentPartPr>
            <p14:xfrm>
              <a:off x="3946395" y="5067112"/>
              <a:ext cx="854640" cy="47160"/>
            </p14:xfrm>
          </p:contentPart>
        </mc:Choice>
        <mc:Fallback xmlns="">
          <p:pic>
            <p:nvPicPr>
              <p:cNvPr id="15" name="Ink 14">
                <a:extLst>
                  <a:ext uri="{FF2B5EF4-FFF2-40B4-BE49-F238E27FC236}">
                    <a16:creationId xmlns:a16="http://schemas.microsoft.com/office/drawing/2014/main" id="{455917C9-9B9E-8205-84CF-2FFA62BE2F4A}"/>
                  </a:ext>
                </a:extLst>
              </p:cNvPr>
              <p:cNvPicPr/>
              <p:nvPr/>
            </p:nvPicPr>
            <p:blipFill>
              <a:blip r:embed="rId17"/>
              <a:stretch>
                <a:fillRect/>
              </a:stretch>
            </p:blipFill>
            <p:spPr>
              <a:xfrm>
                <a:off x="3892395" y="4959472"/>
                <a:ext cx="962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895E95EC-BB2A-7DD9-E7B6-4A746A0CC34F}"/>
                  </a:ext>
                </a:extLst>
              </p14:cNvPr>
              <p14:cNvContentPartPr/>
              <p14:nvPr/>
            </p14:nvContentPartPr>
            <p14:xfrm>
              <a:off x="4069875" y="5366992"/>
              <a:ext cx="700920" cy="11880"/>
            </p14:xfrm>
          </p:contentPart>
        </mc:Choice>
        <mc:Fallback xmlns="">
          <p:pic>
            <p:nvPicPr>
              <p:cNvPr id="16" name="Ink 15">
                <a:extLst>
                  <a:ext uri="{FF2B5EF4-FFF2-40B4-BE49-F238E27FC236}">
                    <a16:creationId xmlns:a16="http://schemas.microsoft.com/office/drawing/2014/main" id="{895E95EC-BB2A-7DD9-E7B6-4A746A0CC34F}"/>
                  </a:ext>
                </a:extLst>
              </p:cNvPr>
              <p:cNvPicPr/>
              <p:nvPr/>
            </p:nvPicPr>
            <p:blipFill>
              <a:blip r:embed="rId19"/>
              <a:stretch>
                <a:fillRect/>
              </a:stretch>
            </p:blipFill>
            <p:spPr>
              <a:xfrm>
                <a:off x="4016235" y="5258992"/>
                <a:ext cx="8085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E955C9BF-44DC-7EA2-E6CE-1DBDF9EF0A42}"/>
                  </a:ext>
                </a:extLst>
              </p14:cNvPr>
              <p14:cNvContentPartPr/>
              <p14:nvPr/>
            </p14:nvContentPartPr>
            <p14:xfrm>
              <a:off x="4031715" y="5733472"/>
              <a:ext cx="790200" cy="21600"/>
            </p14:xfrm>
          </p:contentPart>
        </mc:Choice>
        <mc:Fallback xmlns="">
          <p:pic>
            <p:nvPicPr>
              <p:cNvPr id="17" name="Ink 16">
                <a:extLst>
                  <a:ext uri="{FF2B5EF4-FFF2-40B4-BE49-F238E27FC236}">
                    <a16:creationId xmlns:a16="http://schemas.microsoft.com/office/drawing/2014/main" id="{E955C9BF-44DC-7EA2-E6CE-1DBDF9EF0A42}"/>
                  </a:ext>
                </a:extLst>
              </p:cNvPr>
              <p:cNvPicPr/>
              <p:nvPr/>
            </p:nvPicPr>
            <p:blipFill>
              <a:blip r:embed="rId21"/>
              <a:stretch>
                <a:fillRect/>
              </a:stretch>
            </p:blipFill>
            <p:spPr>
              <a:xfrm>
                <a:off x="3977715" y="5625472"/>
                <a:ext cx="897840" cy="237240"/>
              </a:xfrm>
              <a:prstGeom prst="rect">
                <a:avLst/>
              </a:prstGeom>
            </p:spPr>
          </p:pic>
        </mc:Fallback>
      </mc:AlternateContent>
      <p:sp>
        <p:nvSpPr>
          <p:cNvPr id="18" name="Rectangle 17">
            <a:extLst>
              <a:ext uri="{FF2B5EF4-FFF2-40B4-BE49-F238E27FC236}">
                <a16:creationId xmlns:a16="http://schemas.microsoft.com/office/drawing/2014/main" id="{DB6F7258-A562-B365-51F3-C98E68F292BE}"/>
              </a:ext>
            </a:extLst>
          </p:cNvPr>
          <p:cNvSpPr/>
          <p:nvPr/>
        </p:nvSpPr>
        <p:spPr>
          <a:xfrm>
            <a:off x="5450774" y="2603499"/>
            <a:ext cx="344384" cy="22772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T"/>
          </a:p>
        </p:txBody>
      </p:sp>
      <p:sp>
        <p:nvSpPr>
          <p:cNvPr id="19" name="Rectangle 18">
            <a:extLst>
              <a:ext uri="{FF2B5EF4-FFF2-40B4-BE49-F238E27FC236}">
                <a16:creationId xmlns:a16="http://schemas.microsoft.com/office/drawing/2014/main" id="{0B0B43AA-69C4-847E-9C9B-3C339CB12C8A}"/>
              </a:ext>
            </a:extLst>
          </p:cNvPr>
          <p:cNvSpPr/>
          <p:nvPr/>
        </p:nvSpPr>
        <p:spPr>
          <a:xfrm>
            <a:off x="5450774" y="4963365"/>
            <a:ext cx="344384" cy="972606"/>
          </a:xfrm>
          <a:prstGeom prst="rect">
            <a:avLst/>
          </a:prstGeom>
          <a:solidFill>
            <a:schemeClr val="accent3">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T"/>
          </a:p>
        </p:txBody>
      </p:sp>
      <p:sp>
        <p:nvSpPr>
          <p:cNvPr id="20" name="TextBox 19">
            <a:extLst>
              <a:ext uri="{FF2B5EF4-FFF2-40B4-BE49-F238E27FC236}">
                <a16:creationId xmlns:a16="http://schemas.microsoft.com/office/drawing/2014/main" id="{856A642C-08E6-BA18-2064-4B2362CAC9F7}"/>
              </a:ext>
            </a:extLst>
          </p:cNvPr>
          <p:cNvSpPr txBox="1"/>
          <p:nvPr/>
        </p:nvSpPr>
        <p:spPr>
          <a:xfrm>
            <a:off x="6662655" y="3379546"/>
            <a:ext cx="3065006" cy="646331"/>
          </a:xfrm>
          <a:prstGeom prst="rect">
            <a:avLst/>
          </a:prstGeom>
          <a:noFill/>
        </p:spPr>
        <p:txBody>
          <a:bodyPr wrap="square" rtlCol="0">
            <a:spAutoFit/>
          </a:bodyPr>
          <a:lstStyle/>
          <a:p>
            <a:r>
              <a:rPr lang="en-IT" dirty="0"/>
              <a:t>Coverage between 50° and 75° percentile</a:t>
            </a:r>
          </a:p>
        </p:txBody>
      </p:sp>
      <p:sp>
        <p:nvSpPr>
          <p:cNvPr id="21" name="TextBox 20">
            <a:extLst>
              <a:ext uri="{FF2B5EF4-FFF2-40B4-BE49-F238E27FC236}">
                <a16:creationId xmlns:a16="http://schemas.microsoft.com/office/drawing/2014/main" id="{418BD8D3-E1EF-E6D7-FE3B-8FF7055729B7}"/>
              </a:ext>
            </a:extLst>
          </p:cNvPr>
          <p:cNvSpPr txBox="1"/>
          <p:nvPr/>
        </p:nvSpPr>
        <p:spPr>
          <a:xfrm>
            <a:off x="6662655" y="5260261"/>
            <a:ext cx="3065006" cy="369332"/>
          </a:xfrm>
          <a:prstGeom prst="rect">
            <a:avLst/>
          </a:prstGeom>
          <a:noFill/>
        </p:spPr>
        <p:txBody>
          <a:bodyPr wrap="none" rtlCol="0">
            <a:spAutoFit/>
          </a:bodyPr>
          <a:lstStyle/>
          <a:p>
            <a:r>
              <a:rPr lang="en-IT" dirty="0"/>
              <a:t>Coverage above 75° percentile</a:t>
            </a:r>
          </a:p>
        </p:txBody>
      </p:sp>
    </p:spTree>
    <p:extLst>
      <p:ext uri="{BB962C8B-B14F-4D97-AF65-F5344CB8AC3E}">
        <p14:creationId xmlns:p14="http://schemas.microsoft.com/office/powerpoint/2010/main" val="3722771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6C90-DA20-93D2-C25C-95B94B620380}"/>
              </a:ext>
            </a:extLst>
          </p:cNvPr>
          <p:cNvSpPr>
            <a:spLocks noGrp="1"/>
          </p:cNvSpPr>
          <p:nvPr>
            <p:ph type="title"/>
          </p:nvPr>
        </p:nvSpPr>
        <p:spPr>
          <a:xfrm>
            <a:off x="671638" y="398003"/>
            <a:ext cx="3615549" cy="2296583"/>
          </a:xfrm>
          <a:prstGeom prst="rect">
            <a:avLst/>
          </a:prstGeom>
          <a:solidFill>
            <a:schemeClr val="accent2"/>
          </a:solidFill>
          <a:ln w="190500" cap="sq" cmpd="thinThick">
            <a:solidFill>
              <a:schemeClr val="accent2"/>
            </a:solidFill>
            <a:miter lim="800000"/>
          </a:ln>
        </p:spPr>
        <p:txBody>
          <a:bodyPr wrap="square" anchor="ctr">
            <a:normAutofit fontScale="90000"/>
          </a:bodyPr>
          <a:lstStyle/>
          <a:p>
            <a:r>
              <a:rPr lang="en-IT" sz="2400" dirty="0">
                <a:solidFill>
                  <a:srgbClr val="FFFFFF"/>
                </a:solidFill>
              </a:rPr>
              <a:t>Is transcript expression level related to reproducibility in replicates?</a:t>
            </a:r>
            <a:br>
              <a:rPr lang="en-IT" sz="2400" dirty="0">
                <a:solidFill>
                  <a:srgbClr val="FFFFFF"/>
                </a:solidFill>
              </a:rPr>
            </a:br>
            <a:r>
              <a:rPr lang="en-IT" sz="2400" dirty="0">
                <a:solidFill>
                  <a:srgbClr val="FFFFFF"/>
                </a:solidFill>
              </a:rPr>
              <a:t>What to expect</a:t>
            </a:r>
          </a:p>
        </p:txBody>
      </p:sp>
      <p:pic>
        <p:nvPicPr>
          <p:cNvPr id="5" name="Content Placeholder 4" descr="A comparison of a graph&#10;&#10;Description automatically generated with medium confidence">
            <a:extLst>
              <a:ext uri="{FF2B5EF4-FFF2-40B4-BE49-F238E27FC236}">
                <a16:creationId xmlns:a16="http://schemas.microsoft.com/office/drawing/2014/main" id="{3C40CDFA-471F-D68B-AD45-EA82982911C3}"/>
              </a:ext>
            </a:extLst>
          </p:cNvPr>
          <p:cNvPicPr>
            <a:picLocks noGrp="1" noChangeAspect="1"/>
          </p:cNvPicPr>
          <p:nvPr>
            <p:ph idx="1"/>
          </p:nvPr>
        </p:nvPicPr>
        <p:blipFill>
          <a:blip r:embed="rId2"/>
          <a:stretch>
            <a:fillRect/>
          </a:stretch>
        </p:blipFill>
        <p:spPr>
          <a:xfrm>
            <a:off x="5070169" y="819810"/>
            <a:ext cx="6450193" cy="6296821"/>
          </a:xfrm>
        </p:spPr>
      </p:pic>
      <p:sp>
        <p:nvSpPr>
          <p:cNvPr id="6" name="TextBox 5">
            <a:extLst>
              <a:ext uri="{FF2B5EF4-FFF2-40B4-BE49-F238E27FC236}">
                <a16:creationId xmlns:a16="http://schemas.microsoft.com/office/drawing/2014/main" id="{612305CF-0894-C7F1-3112-F0C811F3379B}"/>
              </a:ext>
            </a:extLst>
          </p:cNvPr>
          <p:cNvSpPr txBox="1"/>
          <p:nvPr/>
        </p:nvSpPr>
        <p:spPr>
          <a:xfrm>
            <a:off x="671638" y="4873583"/>
            <a:ext cx="3678315" cy="369332"/>
          </a:xfrm>
          <a:prstGeom prst="rect">
            <a:avLst/>
          </a:prstGeom>
          <a:noFill/>
        </p:spPr>
        <p:txBody>
          <a:bodyPr wrap="none" rtlCol="0">
            <a:spAutoFit/>
          </a:bodyPr>
          <a:lstStyle/>
          <a:p>
            <a:r>
              <a:rPr lang="en-IT" dirty="0"/>
              <a:t>Answer is not univocal, testing is best</a:t>
            </a:r>
          </a:p>
        </p:txBody>
      </p:sp>
    </p:spTree>
    <p:extLst>
      <p:ext uri="{BB962C8B-B14F-4D97-AF65-F5344CB8AC3E}">
        <p14:creationId xmlns:p14="http://schemas.microsoft.com/office/powerpoint/2010/main" val="2644591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numbers and lines&#10;&#10;Description automatically generated">
            <a:extLst>
              <a:ext uri="{FF2B5EF4-FFF2-40B4-BE49-F238E27FC236}">
                <a16:creationId xmlns:a16="http://schemas.microsoft.com/office/drawing/2014/main" id="{3FFFEB9E-BC88-CE36-77EB-6854460A2099}"/>
              </a:ext>
            </a:extLst>
          </p:cNvPr>
          <p:cNvPicPr>
            <a:picLocks noChangeAspect="1"/>
          </p:cNvPicPr>
          <p:nvPr/>
        </p:nvPicPr>
        <p:blipFill>
          <a:blip r:embed="rId2"/>
          <a:stretch>
            <a:fillRect/>
          </a:stretch>
        </p:blipFill>
        <p:spPr>
          <a:xfrm>
            <a:off x="1126924" y="957261"/>
            <a:ext cx="4802334" cy="4320003"/>
          </a:xfrm>
          <a:prstGeom prst="rect">
            <a:avLst/>
          </a:prstGeom>
        </p:spPr>
      </p:pic>
      <p:pic>
        <p:nvPicPr>
          <p:cNvPr id="6" name="Picture 5" descr="A graph with numbers and lines&#10;&#10;Description automatically generated">
            <a:extLst>
              <a:ext uri="{FF2B5EF4-FFF2-40B4-BE49-F238E27FC236}">
                <a16:creationId xmlns:a16="http://schemas.microsoft.com/office/drawing/2014/main" id="{5FF28B2D-72DD-ABCF-C334-A9D9D6320EC1}"/>
              </a:ext>
            </a:extLst>
          </p:cNvPr>
          <p:cNvPicPr>
            <a:picLocks noChangeAspect="1"/>
          </p:cNvPicPr>
          <p:nvPr/>
        </p:nvPicPr>
        <p:blipFill>
          <a:blip r:embed="rId3"/>
          <a:stretch>
            <a:fillRect/>
          </a:stretch>
        </p:blipFill>
        <p:spPr>
          <a:xfrm>
            <a:off x="6262744" y="957260"/>
            <a:ext cx="4806396" cy="4320003"/>
          </a:xfrm>
          <a:prstGeom prst="rect">
            <a:avLst/>
          </a:prstGeom>
        </p:spPr>
      </p:pic>
      <p:sp>
        <p:nvSpPr>
          <p:cNvPr id="8" name="TextBox 7">
            <a:extLst>
              <a:ext uri="{FF2B5EF4-FFF2-40B4-BE49-F238E27FC236}">
                <a16:creationId xmlns:a16="http://schemas.microsoft.com/office/drawing/2014/main" id="{7A0CA5AD-9BA3-1F10-D202-28355DCB782A}"/>
              </a:ext>
            </a:extLst>
          </p:cNvPr>
          <p:cNvSpPr txBox="1"/>
          <p:nvPr/>
        </p:nvSpPr>
        <p:spPr>
          <a:xfrm>
            <a:off x="6899488" y="5821299"/>
            <a:ext cx="4466700" cy="307777"/>
          </a:xfrm>
          <a:prstGeom prst="rect">
            <a:avLst/>
          </a:prstGeom>
          <a:noFill/>
        </p:spPr>
        <p:txBody>
          <a:bodyPr wrap="square">
            <a:spAutoFit/>
          </a:bodyPr>
          <a:lstStyle/>
          <a:p>
            <a:r>
              <a:rPr lang="en-GB" sz="1400" dirty="0">
                <a:solidFill>
                  <a:srgbClr val="000000"/>
                </a:solidFill>
                <a:effectLst/>
                <a:latin typeface="Menlo" panose="020B0609030804020204" pitchFamily="49" charset="0"/>
              </a:rPr>
              <a:t>chr17:64500326:64500548:-:DDX5</a:t>
            </a:r>
          </a:p>
        </p:txBody>
      </p:sp>
      <p:sp>
        <p:nvSpPr>
          <p:cNvPr id="10" name="TextBox 9">
            <a:extLst>
              <a:ext uri="{FF2B5EF4-FFF2-40B4-BE49-F238E27FC236}">
                <a16:creationId xmlns:a16="http://schemas.microsoft.com/office/drawing/2014/main" id="{6D4C111F-7F12-DF5B-1409-2B42BECD6926}"/>
              </a:ext>
            </a:extLst>
          </p:cNvPr>
          <p:cNvSpPr txBox="1"/>
          <p:nvPr/>
        </p:nvSpPr>
        <p:spPr>
          <a:xfrm>
            <a:off x="6899488" y="6270172"/>
            <a:ext cx="5452187" cy="307777"/>
          </a:xfrm>
          <a:prstGeom prst="rect">
            <a:avLst/>
          </a:prstGeom>
          <a:noFill/>
        </p:spPr>
        <p:txBody>
          <a:bodyPr wrap="square">
            <a:spAutoFit/>
          </a:bodyPr>
          <a:lstStyle/>
          <a:p>
            <a:r>
              <a:rPr lang="en-GB" sz="1400" dirty="0">
                <a:solidFill>
                  <a:srgbClr val="000000"/>
                </a:solidFill>
                <a:effectLst/>
                <a:latin typeface="Menlo" panose="020B0609030804020204" pitchFamily="49" charset="0"/>
              </a:rPr>
              <a:t>chr5:179621035:179621241:-:HNRNPH1</a:t>
            </a:r>
          </a:p>
        </p:txBody>
      </p:sp>
      <p:sp>
        <p:nvSpPr>
          <p:cNvPr id="12" name="TextBox 11">
            <a:extLst>
              <a:ext uri="{FF2B5EF4-FFF2-40B4-BE49-F238E27FC236}">
                <a16:creationId xmlns:a16="http://schemas.microsoft.com/office/drawing/2014/main" id="{3EFF00C1-2D48-5493-C63C-835A2E693329}"/>
              </a:ext>
            </a:extLst>
          </p:cNvPr>
          <p:cNvSpPr txBox="1"/>
          <p:nvPr/>
        </p:nvSpPr>
        <p:spPr>
          <a:xfrm>
            <a:off x="6899488" y="6719045"/>
            <a:ext cx="5070839" cy="307777"/>
          </a:xfrm>
          <a:prstGeom prst="rect">
            <a:avLst/>
          </a:prstGeom>
          <a:noFill/>
        </p:spPr>
        <p:txBody>
          <a:bodyPr wrap="square">
            <a:spAutoFit/>
          </a:bodyPr>
          <a:lstStyle/>
          <a:p>
            <a:r>
              <a:rPr lang="en-GB" sz="1400" dirty="0">
                <a:solidFill>
                  <a:srgbClr val="000000"/>
                </a:solidFill>
                <a:effectLst/>
                <a:latin typeface="Menlo" panose="020B0609030804020204" pitchFamily="49" charset="0"/>
              </a:rPr>
              <a:t>chr5:179621397:179623036:-:HNRNPH1</a:t>
            </a:r>
          </a:p>
        </p:txBody>
      </p:sp>
      <p:sp>
        <p:nvSpPr>
          <p:cNvPr id="14" name="TextBox 13">
            <a:extLst>
              <a:ext uri="{FF2B5EF4-FFF2-40B4-BE49-F238E27FC236}">
                <a16:creationId xmlns:a16="http://schemas.microsoft.com/office/drawing/2014/main" id="{C36D376F-C888-A68C-B276-87C2374EC3BA}"/>
              </a:ext>
            </a:extLst>
          </p:cNvPr>
          <p:cNvSpPr txBox="1"/>
          <p:nvPr/>
        </p:nvSpPr>
        <p:spPr>
          <a:xfrm>
            <a:off x="1448790" y="5821299"/>
            <a:ext cx="4999511" cy="307777"/>
          </a:xfrm>
          <a:prstGeom prst="rect">
            <a:avLst/>
          </a:prstGeom>
          <a:noFill/>
        </p:spPr>
        <p:txBody>
          <a:bodyPr wrap="square">
            <a:spAutoFit/>
          </a:bodyPr>
          <a:lstStyle/>
          <a:p>
            <a:r>
              <a:rPr lang="en-GB" sz="1400" dirty="0">
                <a:solidFill>
                  <a:srgbClr val="000000"/>
                </a:solidFill>
                <a:effectLst/>
                <a:latin typeface="Menlo" panose="020B0609030804020204" pitchFamily="49" charset="0"/>
              </a:rPr>
              <a:t>chr5:179621035:179621241:-:HNRNPH1</a:t>
            </a:r>
          </a:p>
        </p:txBody>
      </p:sp>
      <p:sp>
        <p:nvSpPr>
          <p:cNvPr id="15" name="TextBox 14">
            <a:extLst>
              <a:ext uri="{FF2B5EF4-FFF2-40B4-BE49-F238E27FC236}">
                <a16:creationId xmlns:a16="http://schemas.microsoft.com/office/drawing/2014/main" id="{CF498141-35C8-8B1F-8AB3-E58E72474337}"/>
              </a:ext>
            </a:extLst>
          </p:cNvPr>
          <p:cNvSpPr txBox="1"/>
          <p:nvPr/>
        </p:nvSpPr>
        <p:spPr>
          <a:xfrm>
            <a:off x="1448790" y="6195825"/>
            <a:ext cx="4999511" cy="523220"/>
          </a:xfrm>
          <a:prstGeom prst="rect">
            <a:avLst/>
          </a:prstGeom>
          <a:noFill/>
        </p:spPr>
        <p:txBody>
          <a:bodyPr wrap="square" rtlCol="0">
            <a:spAutoFit/>
          </a:bodyPr>
          <a:lstStyle/>
          <a:p>
            <a:r>
              <a:rPr lang="en-GB" sz="1400" dirty="0">
                <a:solidFill>
                  <a:srgbClr val="000000"/>
                </a:solidFill>
                <a:effectLst/>
                <a:latin typeface="Menlo" panose="020B0609030804020204" pitchFamily="49" charset="0"/>
              </a:rPr>
              <a:t>chr5:179618323:179619268:-:HNRNPH1</a:t>
            </a:r>
          </a:p>
          <a:p>
            <a:endParaRPr lang="en-IT" sz="1400" dirty="0"/>
          </a:p>
        </p:txBody>
      </p:sp>
      <p:sp>
        <p:nvSpPr>
          <p:cNvPr id="17" name="TextBox 16">
            <a:extLst>
              <a:ext uri="{FF2B5EF4-FFF2-40B4-BE49-F238E27FC236}">
                <a16:creationId xmlns:a16="http://schemas.microsoft.com/office/drawing/2014/main" id="{472B602C-6D56-1433-8525-FB3C9B925C6B}"/>
              </a:ext>
            </a:extLst>
          </p:cNvPr>
          <p:cNvSpPr txBox="1"/>
          <p:nvPr/>
        </p:nvSpPr>
        <p:spPr>
          <a:xfrm>
            <a:off x="1448790" y="6604091"/>
            <a:ext cx="6175168" cy="307777"/>
          </a:xfrm>
          <a:prstGeom prst="rect">
            <a:avLst/>
          </a:prstGeom>
          <a:noFill/>
        </p:spPr>
        <p:txBody>
          <a:bodyPr wrap="square">
            <a:spAutoFit/>
          </a:bodyPr>
          <a:lstStyle/>
          <a:p>
            <a:r>
              <a:rPr lang="en-GB" sz="1400" dirty="0">
                <a:solidFill>
                  <a:srgbClr val="000000"/>
                </a:solidFill>
                <a:effectLst/>
                <a:latin typeface="Menlo" panose="020B0609030804020204" pitchFamily="49" charset="0"/>
              </a:rPr>
              <a:t>chr16:31185179:31186801:+:FUS</a:t>
            </a:r>
          </a:p>
        </p:txBody>
      </p:sp>
      <p:sp>
        <p:nvSpPr>
          <p:cNvPr id="19" name="TextBox 18">
            <a:extLst>
              <a:ext uri="{FF2B5EF4-FFF2-40B4-BE49-F238E27FC236}">
                <a16:creationId xmlns:a16="http://schemas.microsoft.com/office/drawing/2014/main" id="{B2E0FBF4-90BB-716F-3406-1DE22BECE0EB}"/>
              </a:ext>
            </a:extLst>
          </p:cNvPr>
          <p:cNvSpPr txBox="1"/>
          <p:nvPr/>
        </p:nvSpPr>
        <p:spPr>
          <a:xfrm>
            <a:off x="1464135" y="6987887"/>
            <a:ext cx="6175168" cy="307777"/>
          </a:xfrm>
          <a:prstGeom prst="rect">
            <a:avLst/>
          </a:prstGeom>
          <a:noFill/>
        </p:spPr>
        <p:txBody>
          <a:bodyPr wrap="square">
            <a:spAutoFit/>
          </a:bodyPr>
          <a:lstStyle/>
          <a:p>
            <a:r>
              <a:rPr lang="en-GB" sz="1400" dirty="0">
                <a:solidFill>
                  <a:srgbClr val="FF0000"/>
                </a:solidFill>
                <a:effectLst/>
                <a:latin typeface="Menlo" panose="020B0609030804020204" pitchFamily="49" charset="0"/>
              </a:rPr>
              <a:t>chr11:69816423:69818713:-:FGF3</a:t>
            </a:r>
          </a:p>
        </p:txBody>
      </p:sp>
      <p:sp>
        <p:nvSpPr>
          <p:cNvPr id="20" name="TextBox 19">
            <a:extLst>
              <a:ext uri="{FF2B5EF4-FFF2-40B4-BE49-F238E27FC236}">
                <a16:creationId xmlns:a16="http://schemas.microsoft.com/office/drawing/2014/main" id="{E456150C-2AD6-A7CB-1A0A-53F93D0DBDE1}"/>
              </a:ext>
            </a:extLst>
          </p:cNvPr>
          <p:cNvSpPr txBox="1"/>
          <p:nvPr/>
        </p:nvSpPr>
        <p:spPr>
          <a:xfrm>
            <a:off x="4322241" y="5353853"/>
            <a:ext cx="3317062" cy="369332"/>
          </a:xfrm>
          <a:prstGeom prst="rect">
            <a:avLst/>
          </a:prstGeom>
          <a:noFill/>
        </p:spPr>
        <p:txBody>
          <a:bodyPr wrap="none" rtlCol="0">
            <a:spAutoFit/>
          </a:bodyPr>
          <a:lstStyle/>
          <a:p>
            <a:r>
              <a:rPr lang="en-IT" dirty="0"/>
              <a:t>In order of decreasing expression</a:t>
            </a:r>
          </a:p>
        </p:txBody>
      </p:sp>
    </p:spTree>
    <p:extLst>
      <p:ext uri="{BB962C8B-B14F-4D97-AF65-F5344CB8AC3E}">
        <p14:creationId xmlns:p14="http://schemas.microsoft.com/office/powerpoint/2010/main" val="2343217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2D213-4586-90BB-7C39-FBFCEBE6CEC1}"/>
              </a:ext>
            </a:extLst>
          </p:cNvPr>
          <p:cNvSpPr>
            <a:spLocks noGrp="1"/>
          </p:cNvSpPr>
          <p:nvPr>
            <p:ph type="title"/>
          </p:nvPr>
        </p:nvSpPr>
        <p:spPr>
          <a:xfrm>
            <a:off x="2441010" y="1031244"/>
            <a:ext cx="7917007" cy="1375833"/>
          </a:xfrm>
        </p:spPr>
        <p:txBody>
          <a:bodyPr/>
          <a:lstStyle/>
          <a:p>
            <a:r>
              <a:rPr lang="en-IT" dirty="0"/>
              <a:t>How does this lack of reproducibility look like?</a:t>
            </a:r>
          </a:p>
        </p:txBody>
      </p:sp>
      <p:pic>
        <p:nvPicPr>
          <p:cNvPr id="4" name="Content Placeholder 3" descr="A screenshot of a computer screen&#10;&#10;Description automatically generated">
            <a:extLst>
              <a:ext uri="{FF2B5EF4-FFF2-40B4-BE49-F238E27FC236}">
                <a16:creationId xmlns:a16="http://schemas.microsoft.com/office/drawing/2014/main" id="{4A756FEF-9172-B9B7-D408-1784194B8912}"/>
              </a:ext>
            </a:extLst>
          </p:cNvPr>
          <p:cNvPicPr>
            <a:picLocks noGrp="1" noChangeAspect="1"/>
          </p:cNvPicPr>
          <p:nvPr>
            <p:ph idx="1"/>
          </p:nvPr>
        </p:nvPicPr>
        <p:blipFill>
          <a:blip r:embed="rId2"/>
          <a:stretch>
            <a:fillRect/>
          </a:stretch>
        </p:blipFill>
        <p:spPr>
          <a:xfrm>
            <a:off x="4886076" y="3230032"/>
            <a:ext cx="3028456" cy="3592800"/>
          </a:xfrm>
          <a:prstGeom prst="rect">
            <a:avLst/>
          </a:prstGeom>
        </p:spPr>
      </p:pic>
      <p:sp>
        <p:nvSpPr>
          <p:cNvPr id="6" name="TextBox 5">
            <a:extLst>
              <a:ext uri="{FF2B5EF4-FFF2-40B4-BE49-F238E27FC236}">
                <a16:creationId xmlns:a16="http://schemas.microsoft.com/office/drawing/2014/main" id="{897639A1-24CA-CB78-FAED-F65F76C0DA68}"/>
              </a:ext>
            </a:extLst>
          </p:cNvPr>
          <p:cNvSpPr txBox="1"/>
          <p:nvPr/>
        </p:nvSpPr>
        <p:spPr>
          <a:xfrm>
            <a:off x="3957147" y="7189284"/>
            <a:ext cx="6101254" cy="369332"/>
          </a:xfrm>
          <a:prstGeom prst="rect">
            <a:avLst/>
          </a:prstGeom>
          <a:noFill/>
        </p:spPr>
        <p:txBody>
          <a:bodyPr wrap="square">
            <a:spAutoFit/>
          </a:bodyPr>
          <a:lstStyle/>
          <a:p>
            <a:r>
              <a:rPr lang="en-GB" sz="1800" dirty="0">
                <a:solidFill>
                  <a:srgbClr val="000000"/>
                </a:solidFill>
                <a:effectLst/>
                <a:latin typeface="Menlo" panose="020B0609030804020204" pitchFamily="49" charset="0"/>
              </a:rPr>
              <a:t>chr5:179621035:179621241:-:HNRNPH1</a:t>
            </a:r>
          </a:p>
        </p:txBody>
      </p:sp>
      <p:sp>
        <p:nvSpPr>
          <p:cNvPr id="7" name="TextBox 6">
            <a:extLst>
              <a:ext uri="{FF2B5EF4-FFF2-40B4-BE49-F238E27FC236}">
                <a16:creationId xmlns:a16="http://schemas.microsoft.com/office/drawing/2014/main" id="{53E344D5-1031-D426-A254-64900A9FE9E4}"/>
              </a:ext>
            </a:extLst>
          </p:cNvPr>
          <p:cNvSpPr txBox="1"/>
          <p:nvPr/>
        </p:nvSpPr>
        <p:spPr>
          <a:xfrm>
            <a:off x="1954924" y="3909848"/>
            <a:ext cx="1443985" cy="369332"/>
          </a:xfrm>
          <a:prstGeom prst="rect">
            <a:avLst/>
          </a:prstGeom>
          <a:noFill/>
        </p:spPr>
        <p:txBody>
          <a:bodyPr wrap="none" rtlCol="0">
            <a:spAutoFit/>
          </a:bodyPr>
          <a:lstStyle/>
          <a:p>
            <a:r>
              <a:rPr lang="en-IT" dirty="0"/>
              <a:t>SW620.STAR</a:t>
            </a:r>
          </a:p>
        </p:txBody>
      </p:sp>
      <p:sp>
        <p:nvSpPr>
          <p:cNvPr id="8" name="TextBox 7">
            <a:extLst>
              <a:ext uri="{FF2B5EF4-FFF2-40B4-BE49-F238E27FC236}">
                <a16:creationId xmlns:a16="http://schemas.microsoft.com/office/drawing/2014/main" id="{9F8D7FD5-263A-D7D3-8FE6-755EC5346A35}"/>
              </a:ext>
            </a:extLst>
          </p:cNvPr>
          <p:cNvSpPr txBox="1"/>
          <p:nvPr/>
        </p:nvSpPr>
        <p:spPr>
          <a:xfrm>
            <a:off x="1954923" y="5696653"/>
            <a:ext cx="1780616" cy="369332"/>
          </a:xfrm>
          <a:prstGeom prst="rect">
            <a:avLst/>
          </a:prstGeom>
          <a:noFill/>
        </p:spPr>
        <p:txBody>
          <a:bodyPr wrap="none" rtlCol="0">
            <a:spAutoFit/>
          </a:bodyPr>
          <a:lstStyle/>
          <a:p>
            <a:r>
              <a:rPr lang="en-IT" dirty="0"/>
              <a:t>SW620S14.STAR</a:t>
            </a:r>
          </a:p>
        </p:txBody>
      </p:sp>
      <p:sp>
        <p:nvSpPr>
          <p:cNvPr id="9" name="TextBox 8">
            <a:extLst>
              <a:ext uri="{FF2B5EF4-FFF2-40B4-BE49-F238E27FC236}">
                <a16:creationId xmlns:a16="http://schemas.microsoft.com/office/drawing/2014/main" id="{239EE578-63E0-7C93-4978-259BB89E5306}"/>
              </a:ext>
            </a:extLst>
          </p:cNvPr>
          <p:cNvSpPr txBox="1"/>
          <p:nvPr/>
        </p:nvSpPr>
        <p:spPr>
          <a:xfrm>
            <a:off x="8970579" y="5849007"/>
            <a:ext cx="1479892" cy="369332"/>
          </a:xfrm>
          <a:prstGeom prst="rect">
            <a:avLst/>
          </a:prstGeom>
          <a:noFill/>
        </p:spPr>
        <p:txBody>
          <a:bodyPr wrap="none" rtlCol="0">
            <a:spAutoFit/>
          </a:bodyPr>
          <a:lstStyle/>
          <a:p>
            <a:r>
              <a:rPr lang="en-IT" dirty="0"/>
              <a:t>Selected as IR</a:t>
            </a:r>
          </a:p>
        </p:txBody>
      </p:sp>
      <p:sp>
        <p:nvSpPr>
          <p:cNvPr id="10" name="TextBox 9">
            <a:extLst>
              <a:ext uri="{FF2B5EF4-FFF2-40B4-BE49-F238E27FC236}">
                <a16:creationId xmlns:a16="http://schemas.microsoft.com/office/drawing/2014/main" id="{EBC86C84-AB33-4231-0990-03CE27F57DE4}"/>
              </a:ext>
            </a:extLst>
          </p:cNvPr>
          <p:cNvSpPr txBox="1"/>
          <p:nvPr/>
        </p:nvSpPr>
        <p:spPr>
          <a:xfrm>
            <a:off x="8755776" y="3725182"/>
            <a:ext cx="2658458" cy="923330"/>
          </a:xfrm>
          <a:prstGeom prst="rect">
            <a:avLst/>
          </a:prstGeom>
          <a:noFill/>
        </p:spPr>
        <p:txBody>
          <a:bodyPr wrap="square" rtlCol="0">
            <a:spAutoFit/>
          </a:bodyPr>
          <a:lstStyle/>
          <a:p>
            <a:r>
              <a:rPr lang="en-IT" dirty="0"/>
              <a:t>Not selected as IR</a:t>
            </a:r>
          </a:p>
          <a:p>
            <a:r>
              <a:rPr lang="en-IT" dirty="0"/>
              <a:t>Lower % and less reads spanning the intron</a:t>
            </a:r>
          </a:p>
        </p:txBody>
      </p:sp>
    </p:spTree>
    <p:extLst>
      <p:ext uri="{BB962C8B-B14F-4D97-AF65-F5344CB8AC3E}">
        <p14:creationId xmlns:p14="http://schemas.microsoft.com/office/powerpoint/2010/main" val="4201596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B4218E-0A3C-EFB3-1FF5-32C7BEC20569}"/>
              </a:ext>
            </a:extLst>
          </p:cNvPr>
          <p:cNvSpPr txBox="1"/>
          <p:nvPr/>
        </p:nvSpPr>
        <p:spPr>
          <a:xfrm>
            <a:off x="1876324" y="4887311"/>
            <a:ext cx="1317348" cy="369332"/>
          </a:xfrm>
          <a:prstGeom prst="rect">
            <a:avLst/>
          </a:prstGeom>
          <a:noFill/>
        </p:spPr>
        <p:txBody>
          <a:bodyPr wrap="none" rtlCol="0">
            <a:spAutoFit/>
          </a:bodyPr>
          <a:lstStyle/>
          <a:p>
            <a:r>
              <a:rPr lang="en-IT" dirty="0"/>
              <a:t>LS180.STAR</a:t>
            </a:r>
          </a:p>
        </p:txBody>
      </p:sp>
      <p:sp>
        <p:nvSpPr>
          <p:cNvPr id="7" name="TextBox 6">
            <a:extLst>
              <a:ext uri="{FF2B5EF4-FFF2-40B4-BE49-F238E27FC236}">
                <a16:creationId xmlns:a16="http://schemas.microsoft.com/office/drawing/2014/main" id="{20A03124-9066-D9FC-B94E-F8BB3EFC3804}"/>
              </a:ext>
            </a:extLst>
          </p:cNvPr>
          <p:cNvSpPr txBox="1"/>
          <p:nvPr/>
        </p:nvSpPr>
        <p:spPr>
          <a:xfrm>
            <a:off x="1708009" y="6201151"/>
            <a:ext cx="1653979" cy="369332"/>
          </a:xfrm>
          <a:prstGeom prst="rect">
            <a:avLst/>
          </a:prstGeom>
          <a:noFill/>
        </p:spPr>
        <p:txBody>
          <a:bodyPr wrap="none" rtlCol="0">
            <a:spAutoFit/>
          </a:bodyPr>
          <a:lstStyle/>
          <a:p>
            <a:r>
              <a:rPr lang="en-IT" dirty="0"/>
              <a:t>LS180S23.STAR</a:t>
            </a:r>
          </a:p>
        </p:txBody>
      </p:sp>
      <p:sp>
        <p:nvSpPr>
          <p:cNvPr id="9" name="TextBox 8">
            <a:extLst>
              <a:ext uri="{FF2B5EF4-FFF2-40B4-BE49-F238E27FC236}">
                <a16:creationId xmlns:a16="http://schemas.microsoft.com/office/drawing/2014/main" id="{05D2A2C1-DAB1-8EE5-BC4D-1A355327F24D}"/>
              </a:ext>
            </a:extLst>
          </p:cNvPr>
          <p:cNvSpPr txBox="1"/>
          <p:nvPr/>
        </p:nvSpPr>
        <p:spPr>
          <a:xfrm>
            <a:off x="3728545" y="7210801"/>
            <a:ext cx="6101254" cy="369332"/>
          </a:xfrm>
          <a:prstGeom prst="rect">
            <a:avLst/>
          </a:prstGeom>
          <a:noFill/>
        </p:spPr>
        <p:txBody>
          <a:bodyPr wrap="square">
            <a:spAutoFit/>
          </a:bodyPr>
          <a:lstStyle/>
          <a:p>
            <a:r>
              <a:rPr lang="en-GB" sz="1800" dirty="0">
                <a:solidFill>
                  <a:srgbClr val="000000"/>
                </a:solidFill>
                <a:effectLst/>
                <a:latin typeface="Menlo" panose="020B0609030804020204" pitchFamily="49" charset="0"/>
              </a:rPr>
              <a:t>chr17:64500326:64500548:-:DDX5</a:t>
            </a:r>
          </a:p>
        </p:txBody>
      </p:sp>
      <p:sp>
        <p:nvSpPr>
          <p:cNvPr id="10" name="TextBox 9">
            <a:extLst>
              <a:ext uri="{FF2B5EF4-FFF2-40B4-BE49-F238E27FC236}">
                <a16:creationId xmlns:a16="http://schemas.microsoft.com/office/drawing/2014/main" id="{AF9A6791-3680-1939-665D-27C5C014901A}"/>
              </a:ext>
            </a:extLst>
          </p:cNvPr>
          <p:cNvSpPr txBox="1"/>
          <p:nvPr/>
        </p:nvSpPr>
        <p:spPr>
          <a:xfrm>
            <a:off x="8585834" y="4610312"/>
            <a:ext cx="2658458" cy="923330"/>
          </a:xfrm>
          <a:prstGeom prst="rect">
            <a:avLst/>
          </a:prstGeom>
          <a:noFill/>
        </p:spPr>
        <p:txBody>
          <a:bodyPr wrap="square" rtlCol="0">
            <a:spAutoFit/>
          </a:bodyPr>
          <a:lstStyle/>
          <a:p>
            <a:r>
              <a:rPr lang="en-IT" dirty="0"/>
              <a:t>Not selected as IR</a:t>
            </a:r>
          </a:p>
          <a:p>
            <a:r>
              <a:rPr lang="en-IT" dirty="0"/>
              <a:t>Lower % and less reads spanning the intron</a:t>
            </a:r>
          </a:p>
        </p:txBody>
      </p:sp>
      <p:pic>
        <p:nvPicPr>
          <p:cNvPr id="12" name="Picture 11" descr="A screenshot of a graph&#10;&#10;Description automatically generated">
            <a:extLst>
              <a:ext uri="{FF2B5EF4-FFF2-40B4-BE49-F238E27FC236}">
                <a16:creationId xmlns:a16="http://schemas.microsoft.com/office/drawing/2014/main" id="{1749BDB3-5311-CEE0-6125-6F2ED9C2D34D}"/>
              </a:ext>
            </a:extLst>
          </p:cNvPr>
          <p:cNvPicPr>
            <a:picLocks noChangeAspect="1"/>
          </p:cNvPicPr>
          <p:nvPr/>
        </p:nvPicPr>
        <p:blipFill>
          <a:blip r:embed="rId2"/>
          <a:stretch>
            <a:fillRect/>
          </a:stretch>
        </p:blipFill>
        <p:spPr>
          <a:xfrm>
            <a:off x="3803988" y="534200"/>
            <a:ext cx="4489428" cy="3121381"/>
          </a:xfrm>
          <a:prstGeom prst="rect">
            <a:avLst/>
          </a:prstGeom>
        </p:spPr>
      </p:pic>
      <p:pic>
        <p:nvPicPr>
          <p:cNvPr id="13" name="Content Placeholder 4" descr="A screenshot of a computer&#10;&#10;Description automatically generated">
            <a:extLst>
              <a:ext uri="{FF2B5EF4-FFF2-40B4-BE49-F238E27FC236}">
                <a16:creationId xmlns:a16="http://schemas.microsoft.com/office/drawing/2014/main" id="{391DCFBF-B5C9-4819-2CC9-E6784705AB4F}"/>
              </a:ext>
            </a:extLst>
          </p:cNvPr>
          <p:cNvPicPr>
            <a:picLocks noChangeAspect="1"/>
          </p:cNvPicPr>
          <p:nvPr/>
        </p:nvPicPr>
        <p:blipFill>
          <a:blip r:embed="rId3"/>
          <a:stretch>
            <a:fillRect/>
          </a:stretch>
        </p:blipFill>
        <p:spPr>
          <a:xfrm>
            <a:off x="3891456" y="4218855"/>
            <a:ext cx="4164910" cy="2872995"/>
          </a:xfrm>
          <a:prstGeom prst="rect">
            <a:avLst/>
          </a:prstGeom>
        </p:spPr>
      </p:pic>
      <p:sp>
        <p:nvSpPr>
          <p:cNvPr id="16" name="TextBox 15">
            <a:extLst>
              <a:ext uri="{FF2B5EF4-FFF2-40B4-BE49-F238E27FC236}">
                <a16:creationId xmlns:a16="http://schemas.microsoft.com/office/drawing/2014/main" id="{B0E11E3E-F23C-80FB-1518-400DF0E50904}"/>
              </a:ext>
            </a:extLst>
          </p:cNvPr>
          <p:cNvSpPr txBox="1"/>
          <p:nvPr/>
        </p:nvSpPr>
        <p:spPr>
          <a:xfrm>
            <a:off x="1876324" y="1736349"/>
            <a:ext cx="1317348" cy="369332"/>
          </a:xfrm>
          <a:prstGeom prst="rect">
            <a:avLst/>
          </a:prstGeom>
          <a:noFill/>
        </p:spPr>
        <p:txBody>
          <a:bodyPr wrap="none" rtlCol="0">
            <a:spAutoFit/>
          </a:bodyPr>
          <a:lstStyle/>
          <a:p>
            <a:r>
              <a:rPr lang="en-IT" dirty="0"/>
              <a:t>LS180.STAR</a:t>
            </a:r>
          </a:p>
        </p:txBody>
      </p:sp>
      <p:sp>
        <p:nvSpPr>
          <p:cNvPr id="17" name="TextBox 16">
            <a:extLst>
              <a:ext uri="{FF2B5EF4-FFF2-40B4-BE49-F238E27FC236}">
                <a16:creationId xmlns:a16="http://schemas.microsoft.com/office/drawing/2014/main" id="{D147DCB5-9D87-D03D-D017-75D2E7649048}"/>
              </a:ext>
            </a:extLst>
          </p:cNvPr>
          <p:cNvSpPr txBox="1"/>
          <p:nvPr/>
        </p:nvSpPr>
        <p:spPr>
          <a:xfrm>
            <a:off x="1708009" y="3050189"/>
            <a:ext cx="1653979" cy="369332"/>
          </a:xfrm>
          <a:prstGeom prst="rect">
            <a:avLst/>
          </a:prstGeom>
          <a:noFill/>
        </p:spPr>
        <p:txBody>
          <a:bodyPr wrap="none" rtlCol="0">
            <a:spAutoFit/>
          </a:bodyPr>
          <a:lstStyle/>
          <a:p>
            <a:r>
              <a:rPr lang="en-IT" dirty="0"/>
              <a:t>LS180S23.STAR</a:t>
            </a:r>
          </a:p>
        </p:txBody>
      </p:sp>
      <p:sp>
        <p:nvSpPr>
          <p:cNvPr id="18" name="TextBox 17">
            <a:extLst>
              <a:ext uri="{FF2B5EF4-FFF2-40B4-BE49-F238E27FC236}">
                <a16:creationId xmlns:a16="http://schemas.microsoft.com/office/drawing/2014/main" id="{2B73383B-ED63-C0DF-A61C-6A2A0DB1CADC}"/>
              </a:ext>
            </a:extLst>
          </p:cNvPr>
          <p:cNvSpPr txBox="1"/>
          <p:nvPr/>
        </p:nvSpPr>
        <p:spPr>
          <a:xfrm>
            <a:off x="8735416" y="482458"/>
            <a:ext cx="2065283" cy="1754326"/>
          </a:xfrm>
          <a:prstGeom prst="rect">
            <a:avLst/>
          </a:prstGeom>
          <a:noFill/>
        </p:spPr>
        <p:txBody>
          <a:bodyPr wrap="square" rtlCol="0">
            <a:spAutoFit/>
          </a:bodyPr>
          <a:lstStyle/>
          <a:p>
            <a:r>
              <a:rPr lang="en-IT" dirty="0"/>
              <a:t>Not selected</a:t>
            </a:r>
            <a:br>
              <a:rPr lang="en-IT" dirty="0"/>
            </a:br>
            <a:r>
              <a:rPr lang="en-IT" dirty="0"/>
              <a:t>Very large intron, a lot of reads in the middle, a lower% of reads spanning the junction</a:t>
            </a:r>
          </a:p>
        </p:txBody>
      </p:sp>
      <p:sp>
        <p:nvSpPr>
          <p:cNvPr id="19" name="TextBox 18">
            <a:extLst>
              <a:ext uri="{FF2B5EF4-FFF2-40B4-BE49-F238E27FC236}">
                <a16:creationId xmlns:a16="http://schemas.microsoft.com/office/drawing/2014/main" id="{890138BC-EB8D-CF61-4339-4D982DD02107}"/>
              </a:ext>
            </a:extLst>
          </p:cNvPr>
          <p:cNvSpPr txBox="1"/>
          <p:nvPr/>
        </p:nvSpPr>
        <p:spPr>
          <a:xfrm>
            <a:off x="9017876" y="3168869"/>
            <a:ext cx="968535" cy="369332"/>
          </a:xfrm>
          <a:prstGeom prst="rect">
            <a:avLst/>
          </a:prstGeom>
          <a:noFill/>
        </p:spPr>
        <p:txBody>
          <a:bodyPr wrap="none" rtlCol="0">
            <a:spAutoFit/>
          </a:bodyPr>
          <a:lstStyle/>
          <a:p>
            <a:r>
              <a:rPr lang="en-IT" dirty="0"/>
              <a:t>Selected</a:t>
            </a:r>
          </a:p>
        </p:txBody>
      </p:sp>
      <p:sp>
        <p:nvSpPr>
          <p:cNvPr id="20" name="TextBox 19">
            <a:extLst>
              <a:ext uri="{FF2B5EF4-FFF2-40B4-BE49-F238E27FC236}">
                <a16:creationId xmlns:a16="http://schemas.microsoft.com/office/drawing/2014/main" id="{828093A5-7D9B-EEEA-6DB1-BF3EC4F1AD91}"/>
              </a:ext>
            </a:extLst>
          </p:cNvPr>
          <p:cNvSpPr txBox="1"/>
          <p:nvPr/>
        </p:nvSpPr>
        <p:spPr>
          <a:xfrm>
            <a:off x="9017876" y="6267506"/>
            <a:ext cx="968535" cy="369332"/>
          </a:xfrm>
          <a:prstGeom prst="rect">
            <a:avLst/>
          </a:prstGeom>
          <a:noFill/>
        </p:spPr>
        <p:txBody>
          <a:bodyPr wrap="none" rtlCol="0">
            <a:spAutoFit/>
          </a:bodyPr>
          <a:lstStyle/>
          <a:p>
            <a:r>
              <a:rPr lang="en-IT" dirty="0"/>
              <a:t>Selected</a:t>
            </a:r>
          </a:p>
        </p:txBody>
      </p:sp>
      <p:sp>
        <p:nvSpPr>
          <p:cNvPr id="22" name="TextBox 21">
            <a:extLst>
              <a:ext uri="{FF2B5EF4-FFF2-40B4-BE49-F238E27FC236}">
                <a16:creationId xmlns:a16="http://schemas.microsoft.com/office/drawing/2014/main" id="{51211842-A504-1AC0-922D-840414ABF520}"/>
              </a:ext>
            </a:extLst>
          </p:cNvPr>
          <p:cNvSpPr txBox="1"/>
          <p:nvPr/>
        </p:nvSpPr>
        <p:spPr>
          <a:xfrm>
            <a:off x="4138449" y="3704924"/>
            <a:ext cx="6101254" cy="369332"/>
          </a:xfrm>
          <a:prstGeom prst="rect">
            <a:avLst/>
          </a:prstGeom>
          <a:noFill/>
        </p:spPr>
        <p:txBody>
          <a:bodyPr wrap="square">
            <a:spAutoFit/>
          </a:bodyPr>
          <a:lstStyle/>
          <a:p>
            <a:r>
              <a:rPr lang="en-GB" dirty="0">
                <a:solidFill>
                  <a:srgbClr val="C27A84"/>
                </a:solidFill>
              </a:rPr>
              <a:t>chr1:211365468:211369451:+:TRAF5</a:t>
            </a:r>
          </a:p>
        </p:txBody>
      </p:sp>
    </p:spTree>
    <p:extLst>
      <p:ext uri="{BB962C8B-B14F-4D97-AF65-F5344CB8AC3E}">
        <p14:creationId xmlns:p14="http://schemas.microsoft.com/office/powerpoint/2010/main" val="1557164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E13-2F80-2737-3D77-1313CB867A2A}"/>
              </a:ext>
            </a:extLst>
          </p:cNvPr>
          <p:cNvSpPr>
            <a:spLocks noGrp="1"/>
          </p:cNvSpPr>
          <p:nvPr>
            <p:ph type="title"/>
          </p:nvPr>
        </p:nvSpPr>
        <p:spPr>
          <a:xfrm>
            <a:off x="2137496" y="280401"/>
            <a:ext cx="7917007" cy="546003"/>
          </a:xfrm>
        </p:spPr>
        <p:txBody>
          <a:bodyPr>
            <a:normAutofit fontScale="90000"/>
          </a:bodyPr>
          <a:lstStyle/>
          <a:p>
            <a:r>
              <a:rPr lang="en-IT" dirty="0"/>
              <a:t>Validating intron retention</a:t>
            </a:r>
          </a:p>
        </p:txBody>
      </p:sp>
      <p:sp>
        <p:nvSpPr>
          <p:cNvPr id="3" name="Content Placeholder 2">
            <a:extLst>
              <a:ext uri="{FF2B5EF4-FFF2-40B4-BE49-F238E27FC236}">
                <a16:creationId xmlns:a16="http://schemas.microsoft.com/office/drawing/2014/main" id="{8C558B84-F47C-6EFF-9923-20C2A1F96916}"/>
              </a:ext>
            </a:extLst>
          </p:cNvPr>
          <p:cNvSpPr>
            <a:spLocks noGrp="1"/>
          </p:cNvSpPr>
          <p:nvPr>
            <p:ph idx="1"/>
          </p:nvPr>
        </p:nvSpPr>
        <p:spPr>
          <a:xfrm>
            <a:off x="974000" y="1333950"/>
            <a:ext cx="7917007" cy="6323149"/>
          </a:xfrm>
        </p:spPr>
        <p:txBody>
          <a:bodyPr>
            <a:normAutofit/>
          </a:bodyPr>
          <a:lstStyle/>
          <a:p>
            <a:r>
              <a:rPr lang="en-GB" dirty="0">
                <a:solidFill>
                  <a:srgbClr val="C27A84"/>
                </a:solidFill>
              </a:rPr>
              <a:t>chr20:2862934:2863064:+:VPS16</a:t>
            </a:r>
          </a:p>
          <a:p>
            <a:endParaRPr lang="en-GB" dirty="0"/>
          </a:p>
          <a:p>
            <a:pPr marL="0" indent="0">
              <a:buNone/>
            </a:pPr>
            <a:endParaRPr lang="en-GB" dirty="0"/>
          </a:p>
          <a:p>
            <a:pPr marL="0" indent="0">
              <a:buNone/>
            </a:pPr>
            <a:endParaRPr lang="en-GB" dirty="0"/>
          </a:p>
          <a:p>
            <a:r>
              <a:rPr lang="en-GB" dirty="0"/>
              <a:t>chr11:3104377:3107262:-:OSBPL5</a:t>
            </a:r>
            <a:br>
              <a:rPr lang="en-GB" dirty="0"/>
            </a:br>
            <a:r>
              <a:rPr lang="en-GB" dirty="0"/>
              <a:t>or </a:t>
            </a:r>
            <a:br>
              <a:rPr lang="en-GB" dirty="0"/>
            </a:br>
            <a:r>
              <a:rPr lang="en-GB" dirty="0"/>
              <a:t>chr6:30640603:30642175:+:ATAT1</a:t>
            </a:r>
          </a:p>
          <a:p>
            <a:endParaRPr lang="en-GB" dirty="0"/>
          </a:p>
          <a:p>
            <a:r>
              <a:rPr lang="en-GB" dirty="0">
                <a:solidFill>
                  <a:srgbClr val="C27A84"/>
                </a:solidFill>
              </a:rPr>
              <a:t>chr14:24058986:24059134:+:CARMIL3</a:t>
            </a:r>
          </a:p>
          <a:p>
            <a:pPr marL="0" indent="0">
              <a:buNone/>
            </a:pPr>
            <a:endParaRPr lang="en-IT" dirty="0"/>
          </a:p>
          <a:p>
            <a:pPr marL="0" indent="0">
              <a:buNone/>
            </a:pPr>
            <a:endParaRPr lang="en-IT" dirty="0"/>
          </a:p>
          <a:p>
            <a:r>
              <a:rPr lang="en-GB" dirty="0">
                <a:solidFill>
                  <a:srgbClr val="C27A84"/>
                </a:solidFill>
              </a:rPr>
              <a:t>chr1:211365468:211369451:+:TRAF5</a:t>
            </a:r>
          </a:p>
          <a:p>
            <a:endParaRPr lang="en-GB" dirty="0"/>
          </a:p>
        </p:txBody>
      </p:sp>
      <p:sp>
        <p:nvSpPr>
          <p:cNvPr id="4" name="Content Placeholder 2">
            <a:extLst>
              <a:ext uri="{FF2B5EF4-FFF2-40B4-BE49-F238E27FC236}">
                <a16:creationId xmlns:a16="http://schemas.microsoft.com/office/drawing/2014/main" id="{0BBCF60B-D432-355A-4EDE-992A454BC039}"/>
              </a:ext>
            </a:extLst>
          </p:cNvPr>
          <p:cNvSpPr txBox="1">
            <a:spLocks/>
          </p:cNvSpPr>
          <p:nvPr/>
        </p:nvSpPr>
        <p:spPr>
          <a:xfrm>
            <a:off x="7215809" y="1336060"/>
            <a:ext cx="4306992" cy="3590258"/>
          </a:xfrm>
          <a:prstGeom prst="rect">
            <a:avLst/>
          </a:prstGeom>
        </p:spPr>
        <p:txBody>
          <a:bodyPr vert="horz" lIns="91440" tIns="45720" rIns="91440" bIns="45720" rtlCol="0">
            <a:normAutofit/>
          </a:bodyPr>
          <a:lstStyle>
            <a:lvl1pPr marL="264582" indent="-264582" algn="l" defTabSz="1058327" rtl="0" eaLnBrk="1" latinLnBrk="0" hangingPunct="1">
              <a:lnSpc>
                <a:spcPct val="100000"/>
              </a:lnSpc>
              <a:spcBef>
                <a:spcPts val="1157"/>
              </a:spcBef>
              <a:buClr>
                <a:schemeClr val="accent2"/>
              </a:buClr>
              <a:buFont typeface="Arial" panose="020B0604020202020204" pitchFamily="34" charset="0"/>
              <a:buChar char="•"/>
              <a:defRPr sz="2083" kern="1200">
                <a:solidFill>
                  <a:schemeClr val="tx1">
                    <a:lumMod val="85000"/>
                    <a:lumOff val="15000"/>
                  </a:schemeClr>
                </a:solidFill>
                <a:latin typeface="+mn-lt"/>
                <a:ea typeface="+mn-ea"/>
                <a:cs typeface="+mn-cs"/>
              </a:defRPr>
            </a:lvl1pPr>
            <a:lvl2pPr marL="529163"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2pPr>
            <a:lvl3pPr marL="793745"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3pPr>
            <a:lvl4pPr marL="1058327"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4pPr>
            <a:lvl5pPr marL="1322908"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5pPr>
            <a:lvl6pPr marL="1521344"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solidFill>
                <a:latin typeface="+mn-lt"/>
                <a:ea typeface="+mn-ea"/>
                <a:cs typeface="+mn-cs"/>
              </a:defRPr>
            </a:lvl6pPr>
            <a:lvl7pPr marL="1719781"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solidFill>
                <a:latin typeface="+mn-lt"/>
                <a:ea typeface="+mn-ea"/>
                <a:cs typeface="+mn-cs"/>
              </a:defRPr>
            </a:lvl7pPr>
            <a:lvl8pPr marL="1918217"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baseline="0">
                <a:solidFill>
                  <a:schemeClr val="tx1"/>
                </a:solidFill>
                <a:latin typeface="+mn-lt"/>
                <a:ea typeface="+mn-ea"/>
                <a:cs typeface="+mn-cs"/>
              </a:defRPr>
            </a:lvl8pPr>
            <a:lvl9pPr marL="2116653"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baseline="0">
                <a:solidFill>
                  <a:schemeClr val="tx1"/>
                </a:solidFill>
                <a:latin typeface="+mn-lt"/>
                <a:ea typeface="+mn-ea"/>
                <a:cs typeface="+mn-cs"/>
              </a:defRPr>
            </a:lvl9pPr>
          </a:lstStyle>
          <a:p>
            <a:pPr marL="0" indent="0">
              <a:buNone/>
            </a:pPr>
            <a:r>
              <a:rPr lang="en-GB" dirty="0"/>
              <a:t>Similar expression in both, around 4 TPM Good for validating reproducibility among replicates. </a:t>
            </a:r>
            <a:br>
              <a:rPr lang="en-GB" dirty="0"/>
            </a:br>
            <a:r>
              <a:rPr lang="en-GB" dirty="0"/>
              <a:t> Also, no other cell should express it</a:t>
            </a:r>
            <a:endParaRPr lang="en-IT" dirty="0"/>
          </a:p>
        </p:txBody>
      </p:sp>
      <p:sp>
        <p:nvSpPr>
          <p:cNvPr id="5" name="Content Placeholder 2">
            <a:extLst>
              <a:ext uri="{FF2B5EF4-FFF2-40B4-BE49-F238E27FC236}">
                <a16:creationId xmlns:a16="http://schemas.microsoft.com/office/drawing/2014/main" id="{B55D6FA8-0215-7608-58B2-E7CDC19DC9E4}"/>
              </a:ext>
            </a:extLst>
          </p:cNvPr>
          <p:cNvSpPr txBox="1">
            <a:spLocks/>
          </p:cNvSpPr>
          <p:nvPr/>
        </p:nvSpPr>
        <p:spPr>
          <a:xfrm>
            <a:off x="5130964" y="1333952"/>
            <a:ext cx="2084845" cy="3590258"/>
          </a:xfrm>
          <a:prstGeom prst="rect">
            <a:avLst/>
          </a:prstGeom>
        </p:spPr>
        <p:txBody>
          <a:bodyPr vert="horz" lIns="91440" tIns="45720" rIns="91440" bIns="45720" rtlCol="0">
            <a:normAutofit/>
          </a:bodyPr>
          <a:lstStyle>
            <a:lvl1pPr marL="264582" indent="-264582" algn="l" defTabSz="1058327" rtl="0" eaLnBrk="1" latinLnBrk="0" hangingPunct="1">
              <a:lnSpc>
                <a:spcPct val="100000"/>
              </a:lnSpc>
              <a:spcBef>
                <a:spcPts val="1157"/>
              </a:spcBef>
              <a:buClr>
                <a:schemeClr val="accent2"/>
              </a:buClr>
              <a:buFont typeface="Arial" panose="020B0604020202020204" pitchFamily="34" charset="0"/>
              <a:buChar char="•"/>
              <a:defRPr sz="2083" kern="1200">
                <a:solidFill>
                  <a:schemeClr val="tx1">
                    <a:lumMod val="85000"/>
                    <a:lumOff val="15000"/>
                  </a:schemeClr>
                </a:solidFill>
                <a:latin typeface="+mn-lt"/>
                <a:ea typeface="+mn-ea"/>
                <a:cs typeface="+mn-cs"/>
              </a:defRPr>
            </a:lvl1pPr>
            <a:lvl2pPr marL="529163"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2pPr>
            <a:lvl3pPr marL="793745"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3pPr>
            <a:lvl4pPr marL="1058327"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4pPr>
            <a:lvl5pPr marL="1322908"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lumMod val="85000"/>
                    <a:lumOff val="15000"/>
                  </a:schemeClr>
                </a:solidFill>
                <a:latin typeface="+mn-lt"/>
                <a:ea typeface="+mn-ea"/>
                <a:cs typeface="+mn-cs"/>
              </a:defRPr>
            </a:lvl5pPr>
            <a:lvl6pPr marL="1521344"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solidFill>
                <a:latin typeface="+mn-lt"/>
                <a:ea typeface="+mn-ea"/>
                <a:cs typeface="+mn-cs"/>
              </a:defRPr>
            </a:lvl6pPr>
            <a:lvl7pPr marL="1719781"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a:solidFill>
                  <a:schemeClr val="tx1"/>
                </a:solidFill>
                <a:latin typeface="+mn-lt"/>
                <a:ea typeface="+mn-ea"/>
                <a:cs typeface="+mn-cs"/>
              </a:defRPr>
            </a:lvl7pPr>
            <a:lvl8pPr marL="1918217"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baseline="0">
                <a:solidFill>
                  <a:schemeClr val="tx1"/>
                </a:solidFill>
                <a:latin typeface="+mn-lt"/>
                <a:ea typeface="+mn-ea"/>
                <a:cs typeface="+mn-cs"/>
              </a:defRPr>
            </a:lvl8pPr>
            <a:lvl9pPr marL="2116653" indent="-264582" algn="l" defTabSz="1058327" rtl="0" eaLnBrk="1" latinLnBrk="0" hangingPunct="1">
              <a:lnSpc>
                <a:spcPct val="100000"/>
              </a:lnSpc>
              <a:spcBef>
                <a:spcPts val="1157"/>
              </a:spcBef>
              <a:buClr>
                <a:schemeClr val="accent2"/>
              </a:buClr>
              <a:buFont typeface="Arial" panose="020B0604020202020204" pitchFamily="34" charset="0"/>
              <a:buChar char="•"/>
              <a:defRPr sz="1852" kern="1200" baseline="0">
                <a:solidFill>
                  <a:schemeClr val="tx1"/>
                </a:solidFill>
                <a:latin typeface="+mn-lt"/>
                <a:ea typeface="+mn-ea"/>
                <a:cs typeface="+mn-cs"/>
              </a:defRPr>
            </a:lvl9pPr>
          </a:lstStyle>
          <a:p>
            <a:pPr marL="0" indent="0">
              <a:buNone/>
            </a:pPr>
            <a:r>
              <a:rPr lang="en-IT" dirty="0"/>
              <a:t>LS180.STAR</a:t>
            </a:r>
            <a:br>
              <a:rPr lang="en-IT" dirty="0"/>
            </a:br>
            <a:r>
              <a:rPr lang="en-IT" dirty="0"/>
              <a:t>LS180S23.STAR</a:t>
            </a:r>
          </a:p>
        </p:txBody>
      </p:sp>
      <p:sp>
        <p:nvSpPr>
          <p:cNvPr id="7" name="TextBox 6">
            <a:extLst>
              <a:ext uri="{FF2B5EF4-FFF2-40B4-BE49-F238E27FC236}">
                <a16:creationId xmlns:a16="http://schemas.microsoft.com/office/drawing/2014/main" id="{9AF3AA56-79D1-F8A2-134A-6432614182D3}"/>
              </a:ext>
            </a:extLst>
          </p:cNvPr>
          <p:cNvSpPr txBox="1"/>
          <p:nvPr/>
        </p:nvSpPr>
        <p:spPr>
          <a:xfrm>
            <a:off x="5205584" y="3208264"/>
            <a:ext cx="2238677" cy="732508"/>
          </a:xfrm>
          <a:prstGeom prst="rect">
            <a:avLst/>
          </a:prstGeom>
          <a:noFill/>
        </p:spPr>
        <p:txBody>
          <a:bodyPr wrap="square">
            <a:spAutoFit/>
          </a:bodyPr>
          <a:lstStyle/>
          <a:p>
            <a:pPr marL="0" indent="0">
              <a:buNone/>
            </a:pPr>
            <a:r>
              <a:rPr lang="en-IT" sz="2080" dirty="0"/>
              <a:t>COGA2.STAR</a:t>
            </a:r>
            <a:br>
              <a:rPr lang="en-IT" sz="2080" dirty="0"/>
            </a:br>
            <a:r>
              <a:rPr lang="en-IT" sz="2080" dirty="0"/>
              <a:t>HROC183.STAR</a:t>
            </a:r>
          </a:p>
        </p:txBody>
      </p:sp>
      <p:sp>
        <p:nvSpPr>
          <p:cNvPr id="8" name="TextBox 7">
            <a:extLst>
              <a:ext uri="{FF2B5EF4-FFF2-40B4-BE49-F238E27FC236}">
                <a16:creationId xmlns:a16="http://schemas.microsoft.com/office/drawing/2014/main" id="{927C2D8A-B66B-9DB7-E3C8-BF03C125A3D4}"/>
              </a:ext>
            </a:extLst>
          </p:cNvPr>
          <p:cNvSpPr txBox="1"/>
          <p:nvPr/>
        </p:nvSpPr>
        <p:spPr>
          <a:xfrm>
            <a:off x="7699738" y="3208264"/>
            <a:ext cx="4327663" cy="732508"/>
          </a:xfrm>
          <a:prstGeom prst="rect">
            <a:avLst/>
          </a:prstGeom>
          <a:noFill/>
        </p:spPr>
        <p:txBody>
          <a:bodyPr wrap="square" rtlCol="0">
            <a:spAutoFit/>
          </a:bodyPr>
          <a:lstStyle/>
          <a:p>
            <a:r>
              <a:rPr lang="en-IT" sz="2080" dirty="0"/>
              <a:t>Expression between 5 and 10,  good example of class specificity in CRIS E</a:t>
            </a:r>
          </a:p>
        </p:txBody>
      </p:sp>
      <p:sp>
        <p:nvSpPr>
          <p:cNvPr id="9" name="TextBox 8">
            <a:extLst>
              <a:ext uri="{FF2B5EF4-FFF2-40B4-BE49-F238E27FC236}">
                <a16:creationId xmlns:a16="http://schemas.microsoft.com/office/drawing/2014/main" id="{D42647D1-51C5-C6CC-1737-271D7A4694E0}"/>
              </a:ext>
            </a:extLst>
          </p:cNvPr>
          <p:cNvSpPr txBox="1"/>
          <p:nvPr/>
        </p:nvSpPr>
        <p:spPr>
          <a:xfrm>
            <a:off x="5814731" y="4676123"/>
            <a:ext cx="2238677" cy="732508"/>
          </a:xfrm>
          <a:prstGeom prst="rect">
            <a:avLst/>
          </a:prstGeom>
          <a:noFill/>
        </p:spPr>
        <p:txBody>
          <a:bodyPr wrap="square">
            <a:spAutoFit/>
          </a:bodyPr>
          <a:lstStyle/>
          <a:p>
            <a:pPr marL="0" indent="0">
              <a:buNone/>
            </a:pPr>
            <a:r>
              <a:rPr lang="en-IT" sz="2080" dirty="0"/>
              <a:t>SW620.STAR</a:t>
            </a:r>
            <a:br>
              <a:rPr lang="en-IT" sz="2080" dirty="0"/>
            </a:br>
            <a:r>
              <a:rPr lang="en-IT" sz="2080" dirty="0"/>
              <a:t>HROC57.STAR</a:t>
            </a:r>
          </a:p>
        </p:txBody>
      </p:sp>
      <p:sp>
        <p:nvSpPr>
          <p:cNvPr id="10" name="TextBox 9">
            <a:extLst>
              <a:ext uri="{FF2B5EF4-FFF2-40B4-BE49-F238E27FC236}">
                <a16:creationId xmlns:a16="http://schemas.microsoft.com/office/drawing/2014/main" id="{0C9AA07F-A770-1163-EAB1-85EC3A68C895}"/>
              </a:ext>
            </a:extLst>
          </p:cNvPr>
          <p:cNvSpPr txBox="1"/>
          <p:nvPr/>
        </p:nvSpPr>
        <p:spPr>
          <a:xfrm>
            <a:off x="7899576" y="4321089"/>
            <a:ext cx="3927989" cy="1692771"/>
          </a:xfrm>
          <a:prstGeom prst="rect">
            <a:avLst/>
          </a:prstGeom>
          <a:noFill/>
        </p:spPr>
        <p:txBody>
          <a:bodyPr wrap="square" rtlCol="0">
            <a:spAutoFit/>
          </a:bodyPr>
          <a:lstStyle/>
          <a:p>
            <a:r>
              <a:rPr lang="en-IT" sz="2080" dirty="0"/>
              <a:t>Class specificity in CRIS D, validation of ability to detect introns which are around 1 TPM. Expression is almost identical in both cell lines</a:t>
            </a:r>
          </a:p>
        </p:txBody>
      </p:sp>
      <p:sp>
        <p:nvSpPr>
          <p:cNvPr id="11" name="TextBox 10">
            <a:extLst>
              <a:ext uri="{FF2B5EF4-FFF2-40B4-BE49-F238E27FC236}">
                <a16:creationId xmlns:a16="http://schemas.microsoft.com/office/drawing/2014/main" id="{CEE43F76-35D9-3AF2-B563-885B748A9742}"/>
              </a:ext>
            </a:extLst>
          </p:cNvPr>
          <p:cNvSpPr txBox="1"/>
          <p:nvPr/>
        </p:nvSpPr>
        <p:spPr>
          <a:xfrm>
            <a:off x="5811765" y="6278387"/>
            <a:ext cx="1394934" cy="412421"/>
          </a:xfrm>
          <a:prstGeom prst="rect">
            <a:avLst/>
          </a:prstGeom>
          <a:noFill/>
        </p:spPr>
        <p:txBody>
          <a:bodyPr wrap="none" rtlCol="0">
            <a:spAutoFit/>
          </a:bodyPr>
          <a:lstStyle/>
          <a:p>
            <a:r>
              <a:rPr lang="en-IT" sz="2080" dirty="0"/>
              <a:t>All samples</a:t>
            </a:r>
          </a:p>
        </p:txBody>
      </p:sp>
      <p:sp>
        <p:nvSpPr>
          <p:cNvPr id="12" name="TextBox 11">
            <a:extLst>
              <a:ext uri="{FF2B5EF4-FFF2-40B4-BE49-F238E27FC236}">
                <a16:creationId xmlns:a16="http://schemas.microsoft.com/office/drawing/2014/main" id="{F1E03303-61CC-06A4-F3CC-247E42D1EED5}"/>
              </a:ext>
            </a:extLst>
          </p:cNvPr>
          <p:cNvSpPr txBox="1"/>
          <p:nvPr/>
        </p:nvSpPr>
        <p:spPr>
          <a:xfrm>
            <a:off x="7899576" y="6290427"/>
            <a:ext cx="3458818" cy="1372683"/>
          </a:xfrm>
          <a:prstGeom prst="rect">
            <a:avLst/>
          </a:prstGeom>
          <a:noFill/>
        </p:spPr>
        <p:txBody>
          <a:bodyPr wrap="square" rtlCol="0">
            <a:spAutoFit/>
          </a:bodyPr>
          <a:lstStyle/>
          <a:p>
            <a:r>
              <a:rPr lang="en-IT" sz="2080" dirty="0"/>
              <a:t>Detecting dynamic range, expression between 2 and 60 for LRRC45 and up to 100 for TRAF</a:t>
            </a:r>
          </a:p>
        </p:txBody>
      </p:sp>
    </p:spTree>
    <p:extLst>
      <p:ext uri="{BB962C8B-B14F-4D97-AF65-F5344CB8AC3E}">
        <p14:creationId xmlns:p14="http://schemas.microsoft.com/office/powerpoint/2010/main" val="284321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screenshot of a computer screen&#10;&#10;Description automatically generated">
            <a:extLst>
              <a:ext uri="{FF2B5EF4-FFF2-40B4-BE49-F238E27FC236}">
                <a16:creationId xmlns:a16="http://schemas.microsoft.com/office/drawing/2014/main" id="{A6B4C6DC-2EE4-384F-7A10-BC10700E87B7}"/>
              </a:ext>
            </a:extLst>
          </p:cNvPr>
          <p:cNvPicPr>
            <a:picLocks noChangeAspect="1"/>
          </p:cNvPicPr>
          <p:nvPr/>
        </p:nvPicPr>
        <p:blipFill>
          <a:blip r:embed="rId2"/>
          <a:stretch>
            <a:fillRect/>
          </a:stretch>
        </p:blipFill>
        <p:spPr>
          <a:xfrm>
            <a:off x="3941705" y="0"/>
            <a:ext cx="8117175" cy="7973017"/>
          </a:xfrm>
          <a:prstGeom prst="rect">
            <a:avLst/>
          </a:prstGeom>
        </p:spPr>
      </p:pic>
      <p:sp>
        <p:nvSpPr>
          <p:cNvPr id="2" name="Title 1">
            <a:extLst>
              <a:ext uri="{FF2B5EF4-FFF2-40B4-BE49-F238E27FC236}">
                <a16:creationId xmlns:a16="http://schemas.microsoft.com/office/drawing/2014/main" id="{5515F426-D234-6B48-A75C-D05EE16B2AAF}"/>
              </a:ext>
            </a:extLst>
          </p:cNvPr>
          <p:cNvSpPr>
            <a:spLocks noGrp="1"/>
          </p:cNvSpPr>
          <p:nvPr>
            <p:ph type="title"/>
          </p:nvPr>
        </p:nvSpPr>
        <p:spPr>
          <a:xfrm>
            <a:off x="180418" y="1325195"/>
            <a:ext cx="3616468" cy="1778000"/>
          </a:xfrm>
        </p:spPr>
        <p:txBody>
          <a:bodyPr/>
          <a:lstStyle/>
          <a:p>
            <a:r>
              <a:rPr lang="en-IT" dirty="0"/>
              <a:t>Why and how do they look like</a:t>
            </a:r>
          </a:p>
        </p:txBody>
      </p:sp>
      <p:sp>
        <p:nvSpPr>
          <p:cNvPr id="5" name="Rectangle 4">
            <a:extLst>
              <a:ext uri="{FF2B5EF4-FFF2-40B4-BE49-F238E27FC236}">
                <a16:creationId xmlns:a16="http://schemas.microsoft.com/office/drawing/2014/main" id="{A07BD255-EDF9-8D61-17E6-4AAC5BE81F2B}"/>
              </a:ext>
            </a:extLst>
          </p:cNvPr>
          <p:cNvSpPr/>
          <p:nvPr/>
        </p:nvSpPr>
        <p:spPr>
          <a:xfrm>
            <a:off x="7327075" y="5306934"/>
            <a:ext cx="1116281" cy="7019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ectangle 5">
            <a:extLst>
              <a:ext uri="{FF2B5EF4-FFF2-40B4-BE49-F238E27FC236}">
                <a16:creationId xmlns:a16="http://schemas.microsoft.com/office/drawing/2014/main" id="{622491E3-F5F3-5D44-9151-37955E5F6A83}"/>
              </a:ext>
            </a:extLst>
          </p:cNvPr>
          <p:cNvSpPr/>
          <p:nvPr/>
        </p:nvSpPr>
        <p:spPr>
          <a:xfrm>
            <a:off x="8443356" y="4717579"/>
            <a:ext cx="546265" cy="5431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Rectangle 6">
            <a:extLst>
              <a:ext uri="{FF2B5EF4-FFF2-40B4-BE49-F238E27FC236}">
                <a16:creationId xmlns:a16="http://schemas.microsoft.com/office/drawing/2014/main" id="{326ABD7A-E1D6-153E-79CC-199EA0C8B145}"/>
              </a:ext>
            </a:extLst>
          </p:cNvPr>
          <p:cNvSpPr/>
          <p:nvPr/>
        </p:nvSpPr>
        <p:spPr>
          <a:xfrm>
            <a:off x="9498280" y="4717579"/>
            <a:ext cx="546265" cy="5893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ectangle 7">
            <a:extLst>
              <a:ext uri="{FF2B5EF4-FFF2-40B4-BE49-F238E27FC236}">
                <a16:creationId xmlns:a16="http://schemas.microsoft.com/office/drawing/2014/main" id="{1A54B19A-BCB7-B8ED-DF43-1EFC9B2F885D}"/>
              </a:ext>
            </a:extLst>
          </p:cNvPr>
          <p:cNvSpPr/>
          <p:nvPr/>
        </p:nvSpPr>
        <p:spPr>
          <a:xfrm>
            <a:off x="8431480" y="57400"/>
            <a:ext cx="1116281" cy="6177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ectangle 9">
            <a:extLst>
              <a:ext uri="{FF2B5EF4-FFF2-40B4-BE49-F238E27FC236}">
                <a16:creationId xmlns:a16="http://schemas.microsoft.com/office/drawing/2014/main" id="{4B550C00-8929-5B22-8D95-DF0724123F28}"/>
              </a:ext>
            </a:extLst>
          </p:cNvPr>
          <p:cNvSpPr/>
          <p:nvPr/>
        </p:nvSpPr>
        <p:spPr>
          <a:xfrm>
            <a:off x="1226128" y="5168748"/>
            <a:ext cx="1605148" cy="9233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2" name="TextBox 11">
            <a:extLst>
              <a:ext uri="{FF2B5EF4-FFF2-40B4-BE49-F238E27FC236}">
                <a16:creationId xmlns:a16="http://schemas.microsoft.com/office/drawing/2014/main" id="{9399906B-752D-A5DA-DDBA-D24359B56DF5}"/>
              </a:ext>
            </a:extLst>
          </p:cNvPr>
          <p:cNvSpPr txBox="1"/>
          <p:nvPr/>
        </p:nvSpPr>
        <p:spPr>
          <a:xfrm>
            <a:off x="1226128" y="5294890"/>
            <a:ext cx="1605148" cy="646331"/>
          </a:xfrm>
          <a:prstGeom prst="rect">
            <a:avLst/>
          </a:prstGeom>
          <a:noFill/>
        </p:spPr>
        <p:txBody>
          <a:bodyPr wrap="square" rtlCol="0">
            <a:spAutoFit/>
          </a:bodyPr>
          <a:lstStyle/>
          <a:p>
            <a:r>
              <a:rPr lang="en-IT" dirty="0"/>
              <a:t>Charachteristic of a class</a:t>
            </a:r>
          </a:p>
        </p:txBody>
      </p:sp>
      <p:sp>
        <p:nvSpPr>
          <p:cNvPr id="13" name="Rectangle 12">
            <a:extLst>
              <a:ext uri="{FF2B5EF4-FFF2-40B4-BE49-F238E27FC236}">
                <a16:creationId xmlns:a16="http://schemas.microsoft.com/office/drawing/2014/main" id="{68D7B591-4EBE-4B16-04BB-868AD0DF5B80}"/>
              </a:ext>
            </a:extLst>
          </p:cNvPr>
          <p:cNvSpPr/>
          <p:nvPr/>
        </p:nvSpPr>
        <p:spPr>
          <a:xfrm>
            <a:off x="1226128" y="6265510"/>
            <a:ext cx="1605148" cy="8154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TextBox 14">
            <a:extLst>
              <a:ext uri="{FF2B5EF4-FFF2-40B4-BE49-F238E27FC236}">
                <a16:creationId xmlns:a16="http://schemas.microsoft.com/office/drawing/2014/main" id="{430F8970-000B-3657-D74F-1FB4F401985E}"/>
              </a:ext>
            </a:extLst>
          </p:cNvPr>
          <p:cNvSpPr txBox="1"/>
          <p:nvPr/>
        </p:nvSpPr>
        <p:spPr>
          <a:xfrm>
            <a:off x="1287484" y="6206361"/>
            <a:ext cx="1535521" cy="923330"/>
          </a:xfrm>
          <a:prstGeom prst="rect">
            <a:avLst/>
          </a:prstGeom>
          <a:noFill/>
        </p:spPr>
        <p:txBody>
          <a:bodyPr wrap="square" rtlCol="0">
            <a:spAutoFit/>
          </a:bodyPr>
          <a:lstStyle/>
          <a:p>
            <a:r>
              <a:rPr lang="en-IT" dirty="0"/>
              <a:t>Not reproduced in replicates</a:t>
            </a:r>
          </a:p>
        </p:txBody>
      </p:sp>
      <p:sp>
        <p:nvSpPr>
          <p:cNvPr id="17" name="Rectangle 16">
            <a:extLst>
              <a:ext uri="{FF2B5EF4-FFF2-40B4-BE49-F238E27FC236}">
                <a16:creationId xmlns:a16="http://schemas.microsoft.com/office/drawing/2014/main" id="{17A0A404-7DD4-D841-80A8-48DEF1F26C46}"/>
              </a:ext>
            </a:extLst>
          </p:cNvPr>
          <p:cNvSpPr/>
          <p:nvPr/>
        </p:nvSpPr>
        <p:spPr>
          <a:xfrm>
            <a:off x="8431480" y="4705058"/>
            <a:ext cx="1066800" cy="5893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9" name="Rectangle 18">
            <a:extLst>
              <a:ext uri="{FF2B5EF4-FFF2-40B4-BE49-F238E27FC236}">
                <a16:creationId xmlns:a16="http://schemas.microsoft.com/office/drawing/2014/main" id="{4C51BC16-B639-D51F-4BBF-8642CDA75956}"/>
              </a:ext>
            </a:extLst>
          </p:cNvPr>
          <p:cNvSpPr/>
          <p:nvPr/>
        </p:nvSpPr>
        <p:spPr>
          <a:xfrm>
            <a:off x="7351815" y="4063145"/>
            <a:ext cx="1066800" cy="60187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0" name="Rectangle 19">
            <a:extLst>
              <a:ext uri="{FF2B5EF4-FFF2-40B4-BE49-F238E27FC236}">
                <a16:creationId xmlns:a16="http://schemas.microsoft.com/office/drawing/2014/main" id="{E71CB846-FC0A-A4AA-31A3-A70F92BF87CD}"/>
              </a:ext>
            </a:extLst>
          </p:cNvPr>
          <p:cNvSpPr/>
          <p:nvPr/>
        </p:nvSpPr>
        <p:spPr>
          <a:xfrm>
            <a:off x="7351814" y="2051497"/>
            <a:ext cx="2146465" cy="201164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2" name="Rectangle 21">
            <a:extLst>
              <a:ext uri="{FF2B5EF4-FFF2-40B4-BE49-F238E27FC236}">
                <a16:creationId xmlns:a16="http://schemas.microsoft.com/office/drawing/2014/main" id="{6F9CA3FC-688D-D826-72FB-9C7493D39934}"/>
              </a:ext>
            </a:extLst>
          </p:cNvPr>
          <p:cNvSpPr/>
          <p:nvPr/>
        </p:nvSpPr>
        <p:spPr>
          <a:xfrm>
            <a:off x="7376555" y="675147"/>
            <a:ext cx="1066800" cy="73443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3" name="Rectangle 22">
            <a:extLst>
              <a:ext uri="{FF2B5EF4-FFF2-40B4-BE49-F238E27FC236}">
                <a16:creationId xmlns:a16="http://schemas.microsoft.com/office/drawing/2014/main" id="{81BFA703-AFD0-F39F-529D-D3C4BA2EBBC5}"/>
              </a:ext>
            </a:extLst>
          </p:cNvPr>
          <p:cNvSpPr/>
          <p:nvPr/>
        </p:nvSpPr>
        <p:spPr>
          <a:xfrm>
            <a:off x="1212273" y="3932750"/>
            <a:ext cx="1605148" cy="92333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rgbClr val="92D050"/>
              </a:solidFill>
            </a:endParaRPr>
          </a:p>
        </p:txBody>
      </p:sp>
      <p:sp>
        <p:nvSpPr>
          <p:cNvPr id="24" name="TextBox 23">
            <a:extLst>
              <a:ext uri="{FF2B5EF4-FFF2-40B4-BE49-F238E27FC236}">
                <a16:creationId xmlns:a16="http://schemas.microsoft.com/office/drawing/2014/main" id="{70914EC7-26D7-2D47-E5B4-2EFCFF96F5B2}"/>
              </a:ext>
            </a:extLst>
          </p:cNvPr>
          <p:cNvSpPr txBox="1"/>
          <p:nvPr/>
        </p:nvSpPr>
        <p:spPr>
          <a:xfrm>
            <a:off x="1477489" y="3910976"/>
            <a:ext cx="1339932" cy="923330"/>
          </a:xfrm>
          <a:prstGeom prst="rect">
            <a:avLst/>
          </a:prstGeom>
          <a:noFill/>
          <a:ln>
            <a:noFill/>
          </a:ln>
        </p:spPr>
        <p:txBody>
          <a:bodyPr wrap="square" rtlCol="0">
            <a:spAutoFit/>
          </a:bodyPr>
          <a:lstStyle/>
          <a:p>
            <a:r>
              <a:rPr lang="en-IT" dirty="0"/>
              <a:t>Dynamic range assesment</a:t>
            </a:r>
          </a:p>
        </p:txBody>
      </p:sp>
      <p:sp>
        <p:nvSpPr>
          <p:cNvPr id="25" name="Rectangle 24">
            <a:extLst>
              <a:ext uri="{FF2B5EF4-FFF2-40B4-BE49-F238E27FC236}">
                <a16:creationId xmlns:a16="http://schemas.microsoft.com/office/drawing/2014/main" id="{912707A2-FB47-82EE-2CD7-8198CA4737AA}"/>
              </a:ext>
            </a:extLst>
          </p:cNvPr>
          <p:cNvSpPr/>
          <p:nvPr/>
        </p:nvSpPr>
        <p:spPr>
          <a:xfrm>
            <a:off x="4182093" y="190005"/>
            <a:ext cx="3144982" cy="125878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rgbClr val="92D050"/>
              </a:solidFill>
            </a:endParaRPr>
          </a:p>
        </p:txBody>
      </p:sp>
      <p:sp>
        <p:nvSpPr>
          <p:cNvPr id="26" name="Rectangle 25">
            <a:extLst>
              <a:ext uri="{FF2B5EF4-FFF2-40B4-BE49-F238E27FC236}">
                <a16:creationId xmlns:a16="http://schemas.microsoft.com/office/drawing/2014/main" id="{9C15E054-9383-6276-9AF1-91F50AFCFDC6}"/>
              </a:ext>
            </a:extLst>
          </p:cNvPr>
          <p:cNvSpPr/>
          <p:nvPr/>
        </p:nvSpPr>
        <p:spPr>
          <a:xfrm>
            <a:off x="4165269" y="4665023"/>
            <a:ext cx="3144982" cy="125878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rgbClr val="92D050"/>
              </a:solidFill>
            </a:endParaRPr>
          </a:p>
        </p:txBody>
      </p:sp>
      <p:sp>
        <p:nvSpPr>
          <p:cNvPr id="27" name="Rectangle 26">
            <a:extLst>
              <a:ext uri="{FF2B5EF4-FFF2-40B4-BE49-F238E27FC236}">
                <a16:creationId xmlns:a16="http://schemas.microsoft.com/office/drawing/2014/main" id="{63C8ACC3-CE60-2E6B-6426-981B5BAE124A}"/>
              </a:ext>
            </a:extLst>
          </p:cNvPr>
          <p:cNvSpPr/>
          <p:nvPr/>
        </p:nvSpPr>
        <p:spPr>
          <a:xfrm>
            <a:off x="8443355" y="1447456"/>
            <a:ext cx="1066800" cy="60404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8" name="TextBox 27">
            <a:extLst>
              <a:ext uri="{FF2B5EF4-FFF2-40B4-BE49-F238E27FC236}">
                <a16:creationId xmlns:a16="http://schemas.microsoft.com/office/drawing/2014/main" id="{158C241B-F5C3-1742-7AA1-D6DE1F32127F}"/>
              </a:ext>
            </a:extLst>
          </p:cNvPr>
          <p:cNvSpPr txBox="1"/>
          <p:nvPr/>
        </p:nvSpPr>
        <p:spPr>
          <a:xfrm>
            <a:off x="11207519" y="2138525"/>
            <a:ext cx="1222649" cy="369332"/>
          </a:xfrm>
          <a:prstGeom prst="rect">
            <a:avLst/>
          </a:prstGeom>
          <a:solidFill>
            <a:schemeClr val="bg1"/>
          </a:solidFill>
          <a:ln>
            <a:solidFill>
              <a:schemeClr val="bg1"/>
            </a:solidFill>
          </a:ln>
        </p:spPr>
        <p:txBody>
          <a:bodyPr wrap="square" rtlCol="0">
            <a:spAutoFit/>
          </a:bodyPr>
          <a:lstStyle/>
          <a:p>
            <a:r>
              <a:rPr lang="en-IT" dirty="0"/>
              <a:t>TPM</a:t>
            </a:r>
          </a:p>
        </p:txBody>
      </p:sp>
      <p:sp>
        <p:nvSpPr>
          <p:cNvPr id="3" name="Rectangle 2">
            <a:extLst>
              <a:ext uri="{FF2B5EF4-FFF2-40B4-BE49-F238E27FC236}">
                <a16:creationId xmlns:a16="http://schemas.microsoft.com/office/drawing/2014/main" id="{6FED36D1-1F80-7C2E-9D0C-FBC4856DE34D}"/>
              </a:ext>
            </a:extLst>
          </p:cNvPr>
          <p:cNvSpPr/>
          <p:nvPr/>
        </p:nvSpPr>
        <p:spPr>
          <a:xfrm>
            <a:off x="3941705" y="4063145"/>
            <a:ext cx="131531" cy="1945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 name="Rectangle 3">
            <a:extLst>
              <a:ext uri="{FF2B5EF4-FFF2-40B4-BE49-F238E27FC236}">
                <a16:creationId xmlns:a16="http://schemas.microsoft.com/office/drawing/2014/main" id="{81DB64E3-ECC5-E7FA-7E31-853DA57442E4}"/>
              </a:ext>
            </a:extLst>
          </p:cNvPr>
          <p:cNvSpPr/>
          <p:nvPr/>
        </p:nvSpPr>
        <p:spPr>
          <a:xfrm>
            <a:off x="3978152" y="85803"/>
            <a:ext cx="131531" cy="1945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686741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0C1B-54E0-55D4-5E4B-A63425D6A96D}"/>
              </a:ext>
            </a:extLst>
          </p:cNvPr>
          <p:cNvSpPr>
            <a:spLocks noGrp="1"/>
          </p:cNvSpPr>
          <p:nvPr>
            <p:ph type="title"/>
          </p:nvPr>
        </p:nvSpPr>
        <p:spPr>
          <a:xfrm>
            <a:off x="2137496" y="332770"/>
            <a:ext cx="7917007" cy="629131"/>
          </a:xfrm>
        </p:spPr>
        <p:txBody>
          <a:bodyPr>
            <a:normAutofit fontScale="90000"/>
          </a:bodyPr>
          <a:lstStyle/>
          <a:p>
            <a:r>
              <a:rPr lang="en-IT" dirty="0"/>
              <a:t>Validating stringtie variants</a:t>
            </a:r>
          </a:p>
        </p:txBody>
      </p:sp>
      <p:sp>
        <p:nvSpPr>
          <p:cNvPr id="3" name="Content Placeholder 2">
            <a:extLst>
              <a:ext uri="{FF2B5EF4-FFF2-40B4-BE49-F238E27FC236}">
                <a16:creationId xmlns:a16="http://schemas.microsoft.com/office/drawing/2014/main" id="{E835EF52-5046-43A5-4231-5568E5FC5D14}"/>
              </a:ext>
            </a:extLst>
          </p:cNvPr>
          <p:cNvSpPr>
            <a:spLocks noGrp="1"/>
          </p:cNvSpPr>
          <p:nvPr>
            <p:ph idx="1"/>
          </p:nvPr>
        </p:nvSpPr>
        <p:spPr>
          <a:xfrm>
            <a:off x="5161687" y="1065929"/>
            <a:ext cx="5516706" cy="3590258"/>
          </a:xfrm>
        </p:spPr>
        <p:txBody>
          <a:bodyPr>
            <a:normAutofit fontScale="92500" lnSpcReduction="20000"/>
          </a:bodyPr>
          <a:lstStyle/>
          <a:p>
            <a:r>
              <a:rPr lang="en-IT" dirty="0"/>
              <a:t>CD44		not annotated isoforms are 			common and have a 				high expression level in 			samples, </a:t>
            </a:r>
            <a:r>
              <a:rPr lang="en-IT" dirty="0">
                <a:solidFill>
                  <a:srgbClr val="FF0000"/>
                </a:solidFill>
              </a:rPr>
              <a:t>however we cannot 			reconduct them to specific 			annotated isoforms</a:t>
            </a:r>
          </a:p>
          <a:p>
            <a:r>
              <a:rPr lang="en-IT" dirty="0">
                <a:solidFill>
                  <a:srgbClr val="C27A84"/>
                </a:solidFill>
              </a:rPr>
              <a:t>MRPL33</a:t>
            </a:r>
            <a:r>
              <a:rPr lang="en-IT" dirty="0"/>
              <a:t> 	two isoforms have been 			detected, a short one and a 			long one, (pro-proliferative and 			anti apoptotic) containing or 			skipping exon 3. They are 			annoated and we can detect 			them with StringTie</a:t>
            </a:r>
          </a:p>
        </p:txBody>
      </p:sp>
      <p:pic>
        <p:nvPicPr>
          <p:cNvPr id="1026" name="Picture 2" descr="figure 3">
            <a:extLst>
              <a:ext uri="{FF2B5EF4-FFF2-40B4-BE49-F238E27FC236}">
                <a16:creationId xmlns:a16="http://schemas.microsoft.com/office/drawing/2014/main" id="{5583BD6C-F86D-7BC2-3B24-A703FF6C6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129" y="1065929"/>
            <a:ext cx="3984833" cy="67429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EF9D71F-C3AA-7DE6-1874-C2CBAE37292B}"/>
                  </a:ext>
                </a:extLst>
              </p14:cNvPr>
              <p14:cNvContentPartPr/>
              <p14:nvPr/>
            </p14:nvContentPartPr>
            <p14:xfrm>
              <a:off x="4250595" y="1177312"/>
              <a:ext cx="963360" cy="479520"/>
            </p14:xfrm>
          </p:contentPart>
        </mc:Choice>
        <mc:Fallback xmlns="">
          <p:pic>
            <p:nvPicPr>
              <p:cNvPr id="4" name="Ink 3">
                <a:extLst>
                  <a:ext uri="{FF2B5EF4-FFF2-40B4-BE49-F238E27FC236}">
                    <a16:creationId xmlns:a16="http://schemas.microsoft.com/office/drawing/2014/main" id="{EEF9D71F-C3AA-7DE6-1874-C2CBAE37292B}"/>
                  </a:ext>
                </a:extLst>
              </p:cNvPr>
              <p:cNvPicPr/>
              <p:nvPr/>
            </p:nvPicPr>
            <p:blipFill>
              <a:blip r:embed="rId4"/>
              <a:stretch>
                <a:fillRect/>
              </a:stretch>
            </p:blipFill>
            <p:spPr>
              <a:xfrm>
                <a:off x="4241955" y="1168312"/>
                <a:ext cx="9810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A1FC978-4330-BA15-6672-39EB23168964}"/>
                  </a:ext>
                </a:extLst>
              </p14:cNvPr>
              <p14:cNvContentPartPr/>
              <p14:nvPr/>
            </p14:nvContentPartPr>
            <p14:xfrm>
              <a:off x="4231875" y="3010792"/>
              <a:ext cx="1051200" cy="684000"/>
            </p14:xfrm>
          </p:contentPart>
        </mc:Choice>
        <mc:Fallback xmlns="">
          <p:pic>
            <p:nvPicPr>
              <p:cNvPr id="5" name="Ink 4">
                <a:extLst>
                  <a:ext uri="{FF2B5EF4-FFF2-40B4-BE49-F238E27FC236}">
                    <a16:creationId xmlns:a16="http://schemas.microsoft.com/office/drawing/2014/main" id="{AA1FC978-4330-BA15-6672-39EB23168964}"/>
                  </a:ext>
                </a:extLst>
              </p:cNvPr>
              <p:cNvPicPr/>
              <p:nvPr/>
            </p:nvPicPr>
            <p:blipFill>
              <a:blip r:embed="rId6"/>
              <a:stretch>
                <a:fillRect/>
              </a:stretch>
            </p:blipFill>
            <p:spPr>
              <a:xfrm>
                <a:off x="4223235" y="3001792"/>
                <a:ext cx="106884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E7AF3E9-0DBB-E32F-B573-E693F6C165AF}"/>
                  </a:ext>
                </a:extLst>
              </p14:cNvPr>
              <p14:cNvContentPartPr/>
              <p14:nvPr/>
            </p14:nvContentPartPr>
            <p14:xfrm>
              <a:off x="8370795" y="4510912"/>
              <a:ext cx="148680" cy="474120"/>
            </p14:xfrm>
          </p:contentPart>
        </mc:Choice>
        <mc:Fallback xmlns="">
          <p:pic>
            <p:nvPicPr>
              <p:cNvPr id="6" name="Ink 5">
                <a:extLst>
                  <a:ext uri="{FF2B5EF4-FFF2-40B4-BE49-F238E27FC236}">
                    <a16:creationId xmlns:a16="http://schemas.microsoft.com/office/drawing/2014/main" id="{BE7AF3E9-0DBB-E32F-B573-E693F6C165AF}"/>
                  </a:ext>
                </a:extLst>
              </p:cNvPr>
              <p:cNvPicPr/>
              <p:nvPr/>
            </p:nvPicPr>
            <p:blipFill>
              <a:blip r:embed="rId8"/>
              <a:stretch>
                <a:fillRect/>
              </a:stretch>
            </p:blipFill>
            <p:spPr>
              <a:xfrm>
                <a:off x="8362155" y="4502272"/>
                <a:ext cx="166320" cy="491760"/>
              </a:xfrm>
              <a:prstGeom prst="rect">
                <a:avLst/>
              </a:prstGeom>
            </p:spPr>
          </p:pic>
        </mc:Fallback>
      </mc:AlternateContent>
      <p:sp>
        <p:nvSpPr>
          <p:cNvPr id="7" name="TextBox 6">
            <a:extLst>
              <a:ext uri="{FF2B5EF4-FFF2-40B4-BE49-F238E27FC236}">
                <a16:creationId xmlns:a16="http://schemas.microsoft.com/office/drawing/2014/main" id="{55625A01-757B-86DF-6A4F-9255698EA2F1}"/>
              </a:ext>
            </a:extLst>
          </p:cNvPr>
          <p:cNvSpPr txBox="1"/>
          <p:nvPr/>
        </p:nvSpPr>
        <p:spPr>
          <a:xfrm>
            <a:off x="6201176" y="4948100"/>
            <a:ext cx="4819199" cy="646331"/>
          </a:xfrm>
          <a:prstGeom prst="rect">
            <a:avLst/>
          </a:prstGeom>
          <a:noFill/>
        </p:spPr>
        <p:txBody>
          <a:bodyPr wrap="square" rtlCol="0">
            <a:spAutoFit/>
          </a:bodyPr>
          <a:lstStyle/>
          <a:p>
            <a:r>
              <a:rPr lang="en-IT" dirty="0"/>
              <a:t>PCR primers can be used to detect them and their ratio, to see if data from stringtie is reliable</a:t>
            </a:r>
          </a:p>
        </p:txBody>
      </p:sp>
      <p:pic>
        <p:nvPicPr>
          <p:cNvPr id="9" name="Picture 8" descr="A screen shot of a computer&#10;&#10;Description automatically generated">
            <a:extLst>
              <a:ext uri="{FF2B5EF4-FFF2-40B4-BE49-F238E27FC236}">
                <a16:creationId xmlns:a16="http://schemas.microsoft.com/office/drawing/2014/main" id="{55EE9C5E-9644-195A-F793-DA4F749E55D9}"/>
              </a:ext>
            </a:extLst>
          </p:cNvPr>
          <p:cNvPicPr>
            <a:picLocks noChangeAspect="1"/>
          </p:cNvPicPr>
          <p:nvPr/>
        </p:nvPicPr>
        <p:blipFill>
          <a:blip r:embed="rId9"/>
          <a:stretch>
            <a:fillRect/>
          </a:stretch>
        </p:blipFill>
        <p:spPr>
          <a:xfrm>
            <a:off x="4751295" y="5977683"/>
            <a:ext cx="3619500" cy="1485900"/>
          </a:xfrm>
          <a:prstGeom prst="rect">
            <a:avLst/>
          </a:prstGeom>
        </p:spPr>
      </p:pic>
      <p:sp>
        <p:nvSpPr>
          <p:cNvPr id="10" name="Rectangle 9">
            <a:extLst>
              <a:ext uri="{FF2B5EF4-FFF2-40B4-BE49-F238E27FC236}">
                <a16:creationId xmlns:a16="http://schemas.microsoft.com/office/drawing/2014/main" id="{70D29040-7F8C-4A1B-CB20-1354DAC29919}"/>
              </a:ext>
            </a:extLst>
          </p:cNvPr>
          <p:cNvSpPr/>
          <p:nvPr/>
        </p:nvSpPr>
        <p:spPr>
          <a:xfrm>
            <a:off x="4595679" y="6896473"/>
            <a:ext cx="3859481" cy="6471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TextBox 10">
            <a:extLst>
              <a:ext uri="{FF2B5EF4-FFF2-40B4-BE49-F238E27FC236}">
                <a16:creationId xmlns:a16="http://schemas.microsoft.com/office/drawing/2014/main" id="{8928A75F-8E47-AC54-D78E-75DD07E6F3CA}"/>
              </a:ext>
            </a:extLst>
          </p:cNvPr>
          <p:cNvSpPr txBox="1"/>
          <p:nvPr/>
        </p:nvSpPr>
        <p:spPr>
          <a:xfrm>
            <a:off x="8526411" y="5629176"/>
            <a:ext cx="3619500" cy="2308324"/>
          </a:xfrm>
          <a:prstGeom prst="rect">
            <a:avLst/>
          </a:prstGeom>
          <a:noFill/>
        </p:spPr>
        <p:txBody>
          <a:bodyPr wrap="square" rtlCol="0">
            <a:spAutoFit/>
          </a:bodyPr>
          <a:lstStyle/>
          <a:p>
            <a:r>
              <a:rPr lang="en-IT" dirty="0"/>
              <a:t>In both LS180 and LS180S23 it’s the more abundant</a:t>
            </a:r>
            <a:br>
              <a:rPr lang="en-IT" dirty="0"/>
            </a:br>
            <a:r>
              <a:rPr lang="en-IT" dirty="0"/>
              <a:t>in LS180 there are also traces of intron retaining isoforms, which however do not reach 1 FPKM</a:t>
            </a:r>
            <a:br>
              <a:rPr lang="en-IT" dirty="0"/>
            </a:br>
            <a:r>
              <a:rPr lang="en-IT" dirty="0"/>
              <a:t>This potentially depends on the sequencing, giving the read based nature of the assembly</a:t>
            </a:r>
          </a:p>
        </p:txBody>
      </p:sp>
    </p:spTree>
    <p:extLst>
      <p:ext uri="{BB962C8B-B14F-4D97-AF65-F5344CB8AC3E}">
        <p14:creationId xmlns:p14="http://schemas.microsoft.com/office/powerpoint/2010/main" val="3849275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3CFA-8D83-1CE4-DE34-577C4B8C80AC}"/>
              </a:ext>
            </a:extLst>
          </p:cNvPr>
          <p:cNvSpPr>
            <a:spLocks noGrp="1"/>
          </p:cNvSpPr>
          <p:nvPr>
            <p:ph type="title"/>
          </p:nvPr>
        </p:nvSpPr>
        <p:spPr/>
        <p:txBody>
          <a:bodyPr/>
          <a:lstStyle/>
          <a:p>
            <a:r>
              <a:rPr lang="en-IT" dirty="0"/>
              <a:t>What is the distribution within the Samples?</a:t>
            </a:r>
          </a:p>
        </p:txBody>
      </p:sp>
      <p:pic>
        <p:nvPicPr>
          <p:cNvPr id="5" name="Content Placeholder 4">
            <a:extLst>
              <a:ext uri="{FF2B5EF4-FFF2-40B4-BE49-F238E27FC236}">
                <a16:creationId xmlns:a16="http://schemas.microsoft.com/office/drawing/2014/main" id="{FA867BD4-BC57-2A72-B582-602A92E49D50}"/>
              </a:ext>
            </a:extLst>
          </p:cNvPr>
          <p:cNvPicPr>
            <a:picLocks noGrp="1" noChangeAspect="1"/>
          </p:cNvPicPr>
          <p:nvPr>
            <p:ph idx="1"/>
          </p:nvPr>
        </p:nvPicPr>
        <p:blipFill>
          <a:blip r:embed="rId2"/>
          <a:stretch>
            <a:fillRect/>
          </a:stretch>
        </p:blipFill>
        <p:spPr>
          <a:xfrm>
            <a:off x="135716" y="3174665"/>
            <a:ext cx="11920567" cy="2681432"/>
          </a:xfrm>
        </p:spPr>
      </p:pic>
    </p:spTree>
    <p:extLst>
      <p:ext uri="{BB962C8B-B14F-4D97-AF65-F5344CB8AC3E}">
        <p14:creationId xmlns:p14="http://schemas.microsoft.com/office/powerpoint/2010/main" val="2015471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E7B3-8C5A-1E08-F6CA-3FF52E13F540}"/>
              </a:ext>
            </a:extLst>
          </p:cNvPr>
          <p:cNvSpPr>
            <a:spLocks noGrp="1"/>
          </p:cNvSpPr>
          <p:nvPr>
            <p:ph type="title"/>
          </p:nvPr>
        </p:nvSpPr>
        <p:spPr>
          <a:xfrm>
            <a:off x="2137496" y="0"/>
            <a:ext cx="7917007" cy="683683"/>
          </a:xfrm>
        </p:spPr>
        <p:txBody>
          <a:bodyPr>
            <a:normAutofit fontScale="90000"/>
          </a:bodyPr>
          <a:lstStyle/>
          <a:p>
            <a:r>
              <a:rPr lang="en-IT" dirty="0"/>
              <a:t>What about kras</a:t>
            </a:r>
          </a:p>
        </p:txBody>
      </p:sp>
      <p:pic>
        <p:nvPicPr>
          <p:cNvPr id="5" name="Content Placeholder 4">
            <a:extLst>
              <a:ext uri="{FF2B5EF4-FFF2-40B4-BE49-F238E27FC236}">
                <a16:creationId xmlns:a16="http://schemas.microsoft.com/office/drawing/2014/main" id="{2EEFA868-39DB-50F9-83C0-384D3224D851}"/>
              </a:ext>
            </a:extLst>
          </p:cNvPr>
          <p:cNvPicPr>
            <a:picLocks noGrp="1" noChangeAspect="1"/>
          </p:cNvPicPr>
          <p:nvPr>
            <p:ph idx="1"/>
          </p:nvPr>
        </p:nvPicPr>
        <p:blipFill>
          <a:blip r:embed="rId2"/>
          <a:stretch>
            <a:fillRect/>
          </a:stretch>
        </p:blipFill>
        <p:spPr>
          <a:xfrm>
            <a:off x="1477564" y="838399"/>
            <a:ext cx="9236869" cy="6927652"/>
          </a:xfrm>
        </p:spPr>
      </p:pic>
    </p:spTree>
    <p:extLst>
      <p:ext uri="{BB962C8B-B14F-4D97-AF65-F5344CB8AC3E}">
        <p14:creationId xmlns:p14="http://schemas.microsoft.com/office/powerpoint/2010/main" val="1601825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398866-5A18-4993-4D08-C3BE6F5310DC}"/>
              </a:ext>
            </a:extLst>
          </p:cNvPr>
          <p:cNvSpPr>
            <a:spLocks noGrp="1"/>
          </p:cNvSpPr>
          <p:nvPr>
            <p:ph type="title"/>
          </p:nvPr>
        </p:nvSpPr>
        <p:spPr>
          <a:xfrm>
            <a:off x="804672" y="2335894"/>
            <a:ext cx="4486656" cy="1589182"/>
          </a:xfrm>
        </p:spPr>
        <p:txBody>
          <a:bodyPr>
            <a:normAutofit fontScale="90000"/>
          </a:bodyPr>
          <a:lstStyle/>
          <a:p>
            <a:r>
              <a:rPr lang="en-US" dirty="0"/>
              <a:t>How to discover and quantify alternatively spliced isoforms? </a:t>
            </a:r>
            <a:endParaRPr lang="en-IT" dirty="0"/>
          </a:p>
        </p:txBody>
      </p:sp>
      <p:pic>
        <p:nvPicPr>
          <p:cNvPr id="6" name="Content Placeholder 5" descr="A diagram of steps and steps&#10;&#10;Description automatically generated">
            <a:extLst>
              <a:ext uri="{FF2B5EF4-FFF2-40B4-BE49-F238E27FC236}">
                <a16:creationId xmlns:a16="http://schemas.microsoft.com/office/drawing/2014/main" id="{8D0C8702-F5EB-71D2-D747-06CFDFD9B20E}"/>
              </a:ext>
            </a:extLst>
          </p:cNvPr>
          <p:cNvPicPr>
            <a:picLocks noGrp="1" noChangeAspect="1"/>
          </p:cNvPicPr>
          <p:nvPr>
            <p:ph idx="1"/>
          </p:nvPr>
        </p:nvPicPr>
        <p:blipFill>
          <a:blip r:embed="rId2"/>
          <a:stretch>
            <a:fillRect/>
          </a:stretch>
        </p:blipFill>
        <p:spPr>
          <a:xfrm>
            <a:off x="6327550" y="2022102"/>
            <a:ext cx="5471099" cy="4135133"/>
          </a:xfrm>
          <a:prstGeom prst="rect">
            <a:avLst/>
          </a:prstGeom>
        </p:spPr>
      </p:pic>
      <p:sp>
        <p:nvSpPr>
          <p:cNvPr id="5" name="Text Placeholder 4">
            <a:extLst>
              <a:ext uri="{FF2B5EF4-FFF2-40B4-BE49-F238E27FC236}">
                <a16:creationId xmlns:a16="http://schemas.microsoft.com/office/drawing/2014/main" id="{17E143CC-F1C6-E329-DC66-7603E5807D11}"/>
              </a:ext>
            </a:extLst>
          </p:cNvPr>
          <p:cNvSpPr>
            <a:spLocks noGrp="1"/>
          </p:cNvSpPr>
          <p:nvPr>
            <p:ph type="body" sz="half" idx="2"/>
          </p:nvPr>
        </p:nvSpPr>
        <p:spPr>
          <a:xfrm>
            <a:off x="1150620" y="5060216"/>
            <a:ext cx="3794760" cy="2194036"/>
          </a:xfrm>
        </p:spPr>
        <p:txBody>
          <a:bodyPr/>
          <a:lstStyle/>
          <a:p>
            <a:pPr>
              <a:lnSpc>
                <a:spcPct val="110000"/>
              </a:lnSpc>
              <a:buClr>
                <a:schemeClr val="accent5"/>
              </a:buClr>
            </a:pPr>
            <a:r>
              <a:rPr lang="en-US" sz="1600" b="1" dirty="0" err="1"/>
              <a:t>StringTie</a:t>
            </a:r>
            <a:endParaRPr lang="en-US" sz="1600" b="1" dirty="0"/>
          </a:p>
          <a:p>
            <a:pPr>
              <a:lnSpc>
                <a:spcPct val="110000"/>
              </a:lnSpc>
              <a:buClr>
                <a:schemeClr val="accent5"/>
              </a:buClr>
            </a:pPr>
            <a:r>
              <a:rPr lang="en-US" sz="1600" b="1" dirty="0"/>
              <a:t>Transcript assembly and quantification for RNA-Seq</a:t>
            </a:r>
          </a:p>
          <a:p>
            <a:endParaRPr lang="en-IT" dirty="0"/>
          </a:p>
        </p:txBody>
      </p:sp>
    </p:spTree>
    <p:extLst>
      <p:ext uri="{BB962C8B-B14F-4D97-AF65-F5344CB8AC3E}">
        <p14:creationId xmlns:p14="http://schemas.microsoft.com/office/powerpoint/2010/main" val="3878909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2615-31B1-D42B-050E-10D58DBCE01B}"/>
              </a:ext>
            </a:extLst>
          </p:cNvPr>
          <p:cNvSpPr>
            <a:spLocks noGrp="1"/>
          </p:cNvSpPr>
          <p:nvPr>
            <p:ph type="title"/>
          </p:nvPr>
        </p:nvSpPr>
        <p:spPr>
          <a:xfrm>
            <a:off x="829781" y="3135189"/>
            <a:ext cx="3698803" cy="1667123"/>
          </a:xfrm>
          <a:noFill/>
          <a:ln>
            <a:solidFill>
              <a:schemeClr val="tx1"/>
            </a:solidFill>
          </a:ln>
        </p:spPr>
        <p:txBody>
          <a:bodyPr>
            <a:normAutofit/>
          </a:bodyPr>
          <a:lstStyle/>
          <a:p>
            <a:r>
              <a:rPr lang="en-IT" sz="2600" dirty="0">
                <a:solidFill>
                  <a:schemeClr val="tx1"/>
                </a:solidFill>
              </a:rPr>
              <a:t>How to design primers?</a:t>
            </a: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79375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5864D7-14D2-A583-344D-7A65F9E9E84B}"/>
              </a:ext>
            </a:extLst>
          </p:cNvPr>
          <p:cNvSpPr>
            <a:spLocks noGrp="1"/>
          </p:cNvSpPr>
          <p:nvPr>
            <p:ph idx="1"/>
          </p:nvPr>
        </p:nvSpPr>
        <p:spPr>
          <a:xfrm>
            <a:off x="5953523" y="542925"/>
            <a:ext cx="5408696" cy="5782001"/>
          </a:xfrm>
        </p:spPr>
        <p:txBody>
          <a:bodyPr anchor="ctr">
            <a:normAutofit fontScale="92500" lnSpcReduction="10000"/>
          </a:bodyPr>
          <a:lstStyle/>
          <a:p>
            <a:r>
              <a:rPr lang="en-IT" dirty="0">
                <a:solidFill>
                  <a:schemeClr val="bg1"/>
                </a:solidFill>
              </a:rPr>
              <a:t>Visualize intron retention isoforms on UCSC starting from bed file obtained from stringtie output.gtf</a:t>
            </a:r>
          </a:p>
          <a:p>
            <a:endParaRPr lang="en-IT" dirty="0">
              <a:solidFill>
                <a:schemeClr val="bg1"/>
              </a:solidFill>
            </a:endParaRPr>
          </a:p>
          <a:p>
            <a:endParaRPr lang="en-IT" dirty="0">
              <a:solidFill>
                <a:schemeClr val="bg1"/>
              </a:solidFill>
            </a:endParaRPr>
          </a:p>
          <a:p>
            <a:endParaRPr lang="en-IT" dirty="0">
              <a:solidFill>
                <a:schemeClr val="bg1"/>
              </a:solidFill>
            </a:endParaRPr>
          </a:p>
          <a:p>
            <a:r>
              <a:rPr lang="en-GB" dirty="0">
                <a:solidFill>
                  <a:schemeClr val="bg1"/>
                </a:solidFill>
              </a:rPr>
              <a:t>G</a:t>
            </a:r>
            <a:r>
              <a:rPr lang="en-IT" dirty="0">
                <a:solidFill>
                  <a:schemeClr val="bg1"/>
                </a:solidFill>
              </a:rPr>
              <a:t>et FASTA sequence of region of interest with ”Table Browser” tool</a:t>
            </a:r>
          </a:p>
          <a:p>
            <a:r>
              <a:rPr lang="en-IT" dirty="0">
                <a:solidFill>
                  <a:schemeClr val="bg1"/>
                </a:solidFill>
              </a:rPr>
              <a:t>Subset FASTA sequence overlapping intron and use </a:t>
            </a:r>
            <a:r>
              <a:rPr lang="en-GB" b="1" i="0" dirty="0">
                <a:solidFill>
                  <a:srgbClr val="000000"/>
                </a:solidFill>
                <a:effectLst/>
                <a:latin typeface="Times"/>
              </a:rPr>
              <a:t>Primer3 or PRIMER-BLAST </a:t>
            </a:r>
            <a:r>
              <a:rPr lang="en-GB" i="0" dirty="0">
                <a:solidFill>
                  <a:srgbClr val="000000"/>
                </a:solidFill>
                <a:effectLst/>
              </a:rPr>
              <a:t>to predict the best primer couple</a:t>
            </a:r>
          </a:p>
          <a:p>
            <a:endParaRPr lang="en-IT" dirty="0">
              <a:solidFill>
                <a:schemeClr val="bg1"/>
              </a:solidFill>
            </a:endParaRPr>
          </a:p>
          <a:p>
            <a:endParaRPr lang="en-IT" dirty="0">
              <a:solidFill>
                <a:schemeClr val="bg1"/>
              </a:solidFill>
            </a:endParaRPr>
          </a:p>
          <a:p>
            <a:endParaRPr lang="en-IT" dirty="0">
              <a:solidFill>
                <a:schemeClr val="bg1"/>
              </a:solidFill>
            </a:endParaRPr>
          </a:p>
          <a:p>
            <a:r>
              <a:rPr lang="en-IT" dirty="0">
                <a:solidFill>
                  <a:schemeClr val="bg1"/>
                </a:solidFill>
              </a:rPr>
              <a:t>For intron retention transcripts, test the amplified region with “In silico PCR”</a:t>
            </a:r>
          </a:p>
        </p:txBody>
      </p:sp>
      <p:pic>
        <p:nvPicPr>
          <p:cNvPr id="5" name="Picture 4">
            <a:extLst>
              <a:ext uri="{FF2B5EF4-FFF2-40B4-BE49-F238E27FC236}">
                <a16:creationId xmlns:a16="http://schemas.microsoft.com/office/drawing/2014/main" id="{CFDDF027-299A-526D-F153-0DDB318CEEBE}"/>
              </a:ext>
            </a:extLst>
          </p:cNvPr>
          <p:cNvPicPr>
            <a:picLocks noChangeAspect="1"/>
          </p:cNvPicPr>
          <p:nvPr/>
        </p:nvPicPr>
        <p:blipFill>
          <a:blip r:embed="rId2"/>
          <a:stretch>
            <a:fillRect/>
          </a:stretch>
        </p:blipFill>
        <p:spPr>
          <a:xfrm>
            <a:off x="5810461" y="1702920"/>
            <a:ext cx="6096000" cy="939460"/>
          </a:xfrm>
          <a:prstGeom prst="rect">
            <a:avLst/>
          </a:prstGeom>
        </p:spPr>
      </p:pic>
      <p:pic>
        <p:nvPicPr>
          <p:cNvPr id="7" name="Picture 6" descr="A screen shot of a computer error&#10;&#10;Description automatically generated">
            <a:extLst>
              <a:ext uri="{FF2B5EF4-FFF2-40B4-BE49-F238E27FC236}">
                <a16:creationId xmlns:a16="http://schemas.microsoft.com/office/drawing/2014/main" id="{D7A19D6A-37BB-4AD0-701E-C8E2AADC7111}"/>
              </a:ext>
            </a:extLst>
          </p:cNvPr>
          <p:cNvPicPr>
            <a:picLocks noChangeAspect="1"/>
          </p:cNvPicPr>
          <p:nvPr/>
        </p:nvPicPr>
        <p:blipFill>
          <a:blip r:embed="rId3"/>
          <a:stretch>
            <a:fillRect/>
          </a:stretch>
        </p:blipFill>
        <p:spPr>
          <a:xfrm>
            <a:off x="5948858" y="6324926"/>
            <a:ext cx="5819206" cy="1448258"/>
          </a:xfrm>
          <a:prstGeom prst="rect">
            <a:avLst/>
          </a:prstGeom>
        </p:spPr>
      </p:pic>
      <p:pic>
        <p:nvPicPr>
          <p:cNvPr id="6" name="Picture 5" descr="A close up of numbers&#10;&#10;Description automatically generated">
            <a:extLst>
              <a:ext uri="{FF2B5EF4-FFF2-40B4-BE49-F238E27FC236}">
                <a16:creationId xmlns:a16="http://schemas.microsoft.com/office/drawing/2014/main" id="{39603CF3-11B1-6C4B-E966-56B8C14E561F}"/>
              </a:ext>
            </a:extLst>
          </p:cNvPr>
          <p:cNvPicPr>
            <a:picLocks noChangeAspect="1"/>
          </p:cNvPicPr>
          <p:nvPr/>
        </p:nvPicPr>
        <p:blipFill>
          <a:blip r:embed="rId4"/>
          <a:stretch>
            <a:fillRect/>
          </a:stretch>
        </p:blipFill>
        <p:spPr>
          <a:xfrm>
            <a:off x="5810461" y="4439574"/>
            <a:ext cx="6096000" cy="850366"/>
          </a:xfrm>
          <a:prstGeom prst="rect">
            <a:avLst/>
          </a:prstGeom>
        </p:spPr>
      </p:pic>
    </p:spTree>
    <p:extLst>
      <p:ext uri="{BB962C8B-B14F-4D97-AF65-F5344CB8AC3E}">
        <p14:creationId xmlns:p14="http://schemas.microsoft.com/office/powerpoint/2010/main" val="192638117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FB9E-102B-585F-BCF4-483E0F517C93}"/>
              </a:ext>
            </a:extLst>
          </p:cNvPr>
          <p:cNvSpPr>
            <a:spLocks noGrp="1"/>
          </p:cNvSpPr>
          <p:nvPr>
            <p:ph type="title"/>
          </p:nvPr>
        </p:nvSpPr>
        <p:spPr>
          <a:xfrm>
            <a:off x="2141394" y="1116542"/>
            <a:ext cx="7917007" cy="712769"/>
          </a:xfrm>
        </p:spPr>
        <p:txBody>
          <a:bodyPr>
            <a:normAutofit fontScale="90000"/>
          </a:bodyPr>
          <a:lstStyle/>
          <a:p>
            <a:r>
              <a:rPr lang="en-IT" dirty="0"/>
              <a:t>Other results: CARMIL3</a:t>
            </a:r>
          </a:p>
        </p:txBody>
      </p:sp>
      <p:pic>
        <p:nvPicPr>
          <p:cNvPr id="5" name="Content Placeholder 4" descr="A close-up of a computer program&#10;&#10;Description automatically generated">
            <a:extLst>
              <a:ext uri="{FF2B5EF4-FFF2-40B4-BE49-F238E27FC236}">
                <a16:creationId xmlns:a16="http://schemas.microsoft.com/office/drawing/2014/main" id="{2B53F6A9-0F9E-77E6-0978-8BB4E3613D1D}"/>
              </a:ext>
            </a:extLst>
          </p:cNvPr>
          <p:cNvPicPr>
            <a:picLocks noGrp="1" noChangeAspect="1"/>
          </p:cNvPicPr>
          <p:nvPr>
            <p:ph idx="1"/>
          </p:nvPr>
        </p:nvPicPr>
        <p:blipFill>
          <a:blip r:embed="rId2"/>
          <a:stretch>
            <a:fillRect/>
          </a:stretch>
        </p:blipFill>
        <p:spPr>
          <a:xfrm>
            <a:off x="2341563" y="4525069"/>
            <a:ext cx="7916862" cy="2295889"/>
          </a:xfrm>
        </p:spPr>
      </p:pic>
      <p:pic>
        <p:nvPicPr>
          <p:cNvPr id="7" name="Picture 6">
            <a:extLst>
              <a:ext uri="{FF2B5EF4-FFF2-40B4-BE49-F238E27FC236}">
                <a16:creationId xmlns:a16="http://schemas.microsoft.com/office/drawing/2014/main" id="{D66E0E4D-E5C8-D5AF-5A88-C8CEFB2A16F5}"/>
              </a:ext>
            </a:extLst>
          </p:cNvPr>
          <p:cNvPicPr>
            <a:picLocks noChangeAspect="1"/>
          </p:cNvPicPr>
          <p:nvPr/>
        </p:nvPicPr>
        <p:blipFill>
          <a:blip r:embed="rId3"/>
          <a:stretch>
            <a:fillRect/>
          </a:stretch>
        </p:blipFill>
        <p:spPr>
          <a:xfrm>
            <a:off x="405703" y="2742817"/>
            <a:ext cx="11380593" cy="868746"/>
          </a:xfrm>
          <a:prstGeom prst="rect">
            <a:avLst/>
          </a:prstGeom>
        </p:spPr>
      </p:pic>
    </p:spTree>
    <p:extLst>
      <p:ext uri="{BB962C8B-B14F-4D97-AF65-F5344CB8AC3E}">
        <p14:creationId xmlns:p14="http://schemas.microsoft.com/office/powerpoint/2010/main" val="3366081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A49E-0D74-48C5-3535-003569B834B3}"/>
              </a:ext>
            </a:extLst>
          </p:cNvPr>
          <p:cNvSpPr>
            <a:spLocks noGrp="1"/>
          </p:cNvSpPr>
          <p:nvPr>
            <p:ph type="title"/>
          </p:nvPr>
        </p:nvSpPr>
        <p:spPr>
          <a:xfrm>
            <a:off x="2141394" y="1116543"/>
            <a:ext cx="7917007" cy="570368"/>
          </a:xfrm>
        </p:spPr>
        <p:txBody>
          <a:bodyPr>
            <a:normAutofit fontScale="90000"/>
          </a:bodyPr>
          <a:lstStyle/>
          <a:p>
            <a:r>
              <a:rPr lang="en-IT" dirty="0"/>
              <a:t>OTHER RESULTS: TRAF5</a:t>
            </a:r>
          </a:p>
        </p:txBody>
      </p:sp>
      <p:pic>
        <p:nvPicPr>
          <p:cNvPr id="5" name="Content Placeholder 4" descr="A close-up of a reference form&#10;&#10;Description automatically generated">
            <a:extLst>
              <a:ext uri="{FF2B5EF4-FFF2-40B4-BE49-F238E27FC236}">
                <a16:creationId xmlns:a16="http://schemas.microsoft.com/office/drawing/2014/main" id="{37DC6E12-BEFE-AEF2-B367-68B7E0063410}"/>
              </a:ext>
            </a:extLst>
          </p:cNvPr>
          <p:cNvPicPr>
            <a:picLocks noGrp="1" noChangeAspect="1"/>
          </p:cNvPicPr>
          <p:nvPr>
            <p:ph idx="1"/>
          </p:nvPr>
        </p:nvPicPr>
        <p:blipFill>
          <a:blip r:embed="rId2"/>
          <a:stretch>
            <a:fillRect/>
          </a:stretch>
        </p:blipFill>
        <p:spPr>
          <a:xfrm>
            <a:off x="2717800" y="3839104"/>
            <a:ext cx="6756400" cy="3009900"/>
          </a:xfrm>
        </p:spPr>
      </p:pic>
      <p:pic>
        <p:nvPicPr>
          <p:cNvPr id="7" name="Picture 6">
            <a:extLst>
              <a:ext uri="{FF2B5EF4-FFF2-40B4-BE49-F238E27FC236}">
                <a16:creationId xmlns:a16="http://schemas.microsoft.com/office/drawing/2014/main" id="{1DB8A599-A10C-4DDA-5204-F96FAE63B0BA}"/>
              </a:ext>
            </a:extLst>
          </p:cNvPr>
          <p:cNvPicPr>
            <a:picLocks noChangeAspect="1"/>
          </p:cNvPicPr>
          <p:nvPr/>
        </p:nvPicPr>
        <p:blipFill>
          <a:blip r:embed="rId3"/>
          <a:stretch>
            <a:fillRect/>
          </a:stretch>
        </p:blipFill>
        <p:spPr>
          <a:xfrm>
            <a:off x="477844" y="2447171"/>
            <a:ext cx="11252322" cy="883921"/>
          </a:xfrm>
          <a:prstGeom prst="rect">
            <a:avLst/>
          </a:prstGeom>
        </p:spPr>
      </p:pic>
    </p:spTree>
    <p:extLst>
      <p:ext uri="{BB962C8B-B14F-4D97-AF65-F5344CB8AC3E}">
        <p14:creationId xmlns:p14="http://schemas.microsoft.com/office/powerpoint/2010/main" val="2140655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7BAF-9319-C20D-A5E5-D73A94344637}"/>
              </a:ext>
            </a:extLst>
          </p:cNvPr>
          <p:cNvSpPr>
            <a:spLocks noGrp="1"/>
          </p:cNvSpPr>
          <p:nvPr>
            <p:ph type="title"/>
          </p:nvPr>
        </p:nvSpPr>
        <p:spPr>
          <a:xfrm>
            <a:off x="2241407" y="330730"/>
            <a:ext cx="7917007" cy="612853"/>
          </a:xfrm>
        </p:spPr>
        <p:txBody>
          <a:bodyPr>
            <a:normAutofit fontScale="90000"/>
          </a:bodyPr>
          <a:lstStyle/>
          <a:p>
            <a:r>
              <a:rPr lang="en-IT" dirty="0"/>
              <a:t>MRPL33</a:t>
            </a:r>
          </a:p>
        </p:txBody>
      </p:sp>
      <p:sp>
        <p:nvSpPr>
          <p:cNvPr id="3" name="Content Placeholder 2">
            <a:extLst>
              <a:ext uri="{FF2B5EF4-FFF2-40B4-BE49-F238E27FC236}">
                <a16:creationId xmlns:a16="http://schemas.microsoft.com/office/drawing/2014/main" id="{28194173-59C4-4B11-E9A9-C8255F38CD61}"/>
              </a:ext>
            </a:extLst>
          </p:cNvPr>
          <p:cNvSpPr>
            <a:spLocks noGrp="1"/>
          </p:cNvSpPr>
          <p:nvPr>
            <p:ph idx="1"/>
          </p:nvPr>
        </p:nvSpPr>
        <p:spPr>
          <a:xfrm>
            <a:off x="2241407" y="1115859"/>
            <a:ext cx="7917007" cy="3813192"/>
          </a:xfrm>
        </p:spPr>
        <p:txBody>
          <a:bodyPr>
            <a:normAutofit/>
          </a:bodyPr>
          <a:lstStyle/>
          <a:p>
            <a:r>
              <a:rPr lang="en-IT" dirty="0"/>
              <a:t>Exon 3 inclusion isoform</a:t>
            </a:r>
          </a:p>
          <a:p>
            <a:endParaRPr lang="en-IT" dirty="0"/>
          </a:p>
          <a:p>
            <a:endParaRPr lang="en-IT" dirty="0"/>
          </a:p>
          <a:p>
            <a:endParaRPr lang="en-IT" dirty="0"/>
          </a:p>
          <a:p>
            <a:pPr marL="0" indent="0">
              <a:buNone/>
            </a:pPr>
            <a:endParaRPr lang="en-IT" dirty="0"/>
          </a:p>
          <a:p>
            <a:r>
              <a:rPr lang="en-IT" dirty="0"/>
              <a:t>Short isoform</a:t>
            </a:r>
          </a:p>
        </p:txBody>
      </p:sp>
      <p:pic>
        <p:nvPicPr>
          <p:cNvPr id="5" name="Picture 4" descr="A screenshot of a computer&#10;&#10;Description automatically generated">
            <a:extLst>
              <a:ext uri="{FF2B5EF4-FFF2-40B4-BE49-F238E27FC236}">
                <a16:creationId xmlns:a16="http://schemas.microsoft.com/office/drawing/2014/main" id="{6B09414A-A5E5-906D-373A-11E3EAFDCA0A}"/>
              </a:ext>
            </a:extLst>
          </p:cNvPr>
          <p:cNvPicPr>
            <a:picLocks noChangeAspect="1"/>
          </p:cNvPicPr>
          <p:nvPr/>
        </p:nvPicPr>
        <p:blipFill>
          <a:blip r:embed="rId2"/>
          <a:stretch>
            <a:fillRect/>
          </a:stretch>
        </p:blipFill>
        <p:spPr>
          <a:xfrm>
            <a:off x="2241407" y="1476108"/>
            <a:ext cx="7917007" cy="2074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6CDA008-8B63-EEA7-36CA-EE7BD1F54C3D}"/>
              </a:ext>
            </a:extLst>
          </p:cNvPr>
          <p:cNvPicPr>
            <a:picLocks noChangeAspect="1"/>
          </p:cNvPicPr>
          <p:nvPr/>
        </p:nvPicPr>
        <p:blipFill>
          <a:blip r:embed="rId3"/>
          <a:stretch>
            <a:fillRect/>
          </a:stretch>
        </p:blipFill>
        <p:spPr>
          <a:xfrm>
            <a:off x="2313710" y="3911123"/>
            <a:ext cx="7772400" cy="3841937"/>
          </a:xfrm>
          <a:prstGeom prst="rect">
            <a:avLst/>
          </a:prstGeom>
        </p:spPr>
      </p:pic>
    </p:spTree>
    <p:extLst>
      <p:ext uri="{BB962C8B-B14F-4D97-AF65-F5344CB8AC3E}">
        <p14:creationId xmlns:p14="http://schemas.microsoft.com/office/powerpoint/2010/main" val="5581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4F34-80FB-3EA5-B6D2-84A734620D14}"/>
              </a:ext>
            </a:extLst>
          </p:cNvPr>
          <p:cNvSpPr>
            <a:spLocks noGrp="1"/>
          </p:cNvSpPr>
          <p:nvPr>
            <p:ph type="title"/>
          </p:nvPr>
        </p:nvSpPr>
        <p:spPr/>
        <p:txBody>
          <a:bodyPr/>
          <a:lstStyle/>
          <a:p>
            <a:r>
              <a:rPr lang="en-GB" dirty="0"/>
              <a:t>Y</a:t>
            </a:r>
            <a:r>
              <a:rPr lang="en-IT" dirty="0"/>
              <a:t>et to design</a:t>
            </a:r>
          </a:p>
        </p:txBody>
      </p:sp>
      <p:sp>
        <p:nvSpPr>
          <p:cNvPr id="3" name="Content Placeholder 2">
            <a:extLst>
              <a:ext uri="{FF2B5EF4-FFF2-40B4-BE49-F238E27FC236}">
                <a16:creationId xmlns:a16="http://schemas.microsoft.com/office/drawing/2014/main" id="{6499CF44-EAD6-063A-1512-0B5E1BCE5C21}"/>
              </a:ext>
            </a:extLst>
          </p:cNvPr>
          <p:cNvSpPr>
            <a:spLocks noGrp="1"/>
          </p:cNvSpPr>
          <p:nvPr>
            <p:ph idx="1"/>
          </p:nvPr>
        </p:nvSpPr>
        <p:spPr>
          <a:xfrm>
            <a:off x="2724719" y="3762741"/>
            <a:ext cx="7917007" cy="3590258"/>
          </a:xfrm>
        </p:spPr>
        <p:txBody>
          <a:bodyPr/>
          <a:lstStyle/>
          <a:p>
            <a:r>
              <a:rPr lang="en-GB" sz="2400" dirty="0">
                <a:solidFill>
                  <a:srgbClr val="000000"/>
                </a:solidFill>
                <a:effectLst/>
                <a:latin typeface="Menlo" panose="020B0609030804020204" pitchFamily="49" charset="0"/>
              </a:rPr>
              <a:t>chr16:31185179:31186801:+:FUS</a:t>
            </a:r>
          </a:p>
          <a:p>
            <a:r>
              <a:rPr lang="en-GB" sz="2400" dirty="0">
                <a:solidFill>
                  <a:srgbClr val="000000"/>
                </a:solidFill>
                <a:effectLst/>
                <a:latin typeface="Menlo" panose="020B0609030804020204" pitchFamily="49" charset="0"/>
              </a:rPr>
              <a:t>chr17:64500326:64500548:-:DDX5</a:t>
            </a:r>
          </a:p>
          <a:p>
            <a:r>
              <a:rPr lang="en-GB" sz="2400" dirty="0">
                <a:solidFill>
                  <a:schemeClr val="tx1"/>
                </a:solidFill>
                <a:effectLst/>
                <a:latin typeface="Menlo" panose="020B0609030804020204" pitchFamily="49" charset="0"/>
              </a:rPr>
              <a:t>chr11:69816423:69818713:-:FGF3</a:t>
            </a:r>
          </a:p>
          <a:p>
            <a:endParaRPr lang="en-GB" sz="2400" dirty="0">
              <a:solidFill>
                <a:srgbClr val="000000"/>
              </a:solidFill>
              <a:effectLst/>
              <a:latin typeface="Menlo" panose="020B0609030804020204" pitchFamily="49" charset="0"/>
            </a:endParaRPr>
          </a:p>
          <a:p>
            <a:endParaRPr lang="en-GB" sz="2400" dirty="0">
              <a:solidFill>
                <a:srgbClr val="000000"/>
              </a:solidFill>
              <a:effectLst/>
              <a:latin typeface="Menlo" panose="020B0609030804020204" pitchFamily="49" charset="0"/>
            </a:endParaRPr>
          </a:p>
          <a:p>
            <a:endParaRPr lang="en-IT" dirty="0"/>
          </a:p>
        </p:txBody>
      </p:sp>
    </p:spTree>
    <p:extLst>
      <p:ext uri="{BB962C8B-B14F-4D97-AF65-F5344CB8AC3E}">
        <p14:creationId xmlns:p14="http://schemas.microsoft.com/office/powerpoint/2010/main" val="5810553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E8D2-5387-43FE-3C5B-1BF7486F12B0}"/>
              </a:ext>
            </a:extLst>
          </p:cNvPr>
          <p:cNvSpPr>
            <a:spLocks noGrp="1"/>
          </p:cNvSpPr>
          <p:nvPr>
            <p:ph type="title"/>
          </p:nvPr>
        </p:nvSpPr>
        <p:spPr/>
        <p:txBody>
          <a:bodyPr/>
          <a:lstStyle/>
          <a:p>
            <a:r>
              <a:rPr lang="en-IT" dirty="0"/>
              <a:t>What could we do next</a:t>
            </a:r>
          </a:p>
        </p:txBody>
      </p:sp>
      <p:sp>
        <p:nvSpPr>
          <p:cNvPr id="3" name="Content Placeholder 2">
            <a:extLst>
              <a:ext uri="{FF2B5EF4-FFF2-40B4-BE49-F238E27FC236}">
                <a16:creationId xmlns:a16="http://schemas.microsoft.com/office/drawing/2014/main" id="{6665DBEA-A2D8-07FD-25A7-5ACD53F1D71E}"/>
              </a:ext>
            </a:extLst>
          </p:cNvPr>
          <p:cNvSpPr>
            <a:spLocks noGrp="1"/>
          </p:cNvSpPr>
          <p:nvPr>
            <p:ph idx="1"/>
          </p:nvPr>
        </p:nvSpPr>
        <p:spPr>
          <a:xfrm>
            <a:off x="3655869" y="3230700"/>
            <a:ext cx="7917007" cy="3590258"/>
          </a:xfrm>
        </p:spPr>
        <p:txBody>
          <a:bodyPr/>
          <a:lstStyle/>
          <a:p>
            <a:pPr marL="0" indent="0">
              <a:buNone/>
            </a:pPr>
            <a:r>
              <a:rPr lang="en-IT" dirty="0"/>
              <a:t>Investigating differential transcript usage</a:t>
            </a:r>
          </a:p>
        </p:txBody>
      </p:sp>
      <p:pic>
        <p:nvPicPr>
          <p:cNvPr id="4" name="Picture 3">
            <a:extLst>
              <a:ext uri="{FF2B5EF4-FFF2-40B4-BE49-F238E27FC236}">
                <a16:creationId xmlns:a16="http://schemas.microsoft.com/office/drawing/2014/main" id="{8F281B47-42EE-5592-4499-0B1C5A3ADF55}"/>
              </a:ext>
            </a:extLst>
          </p:cNvPr>
          <p:cNvPicPr>
            <a:picLocks noChangeAspect="1"/>
          </p:cNvPicPr>
          <p:nvPr/>
        </p:nvPicPr>
        <p:blipFill>
          <a:blip r:embed="rId2"/>
          <a:stretch>
            <a:fillRect/>
          </a:stretch>
        </p:blipFill>
        <p:spPr>
          <a:xfrm>
            <a:off x="491869" y="4272904"/>
            <a:ext cx="11208262" cy="2915398"/>
          </a:xfrm>
          <a:prstGeom prst="rect">
            <a:avLst/>
          </a:prstGeom>
        </p:spPr>
      </p:pic>
    </p:spTree>
    <p:extLst>
      <p:ext uri="{BB962C8B-B14F-4D97-AF65-F5344CB8AC3E}">
        <p14:creationId xmlns:p14="http://schemas.microsoft.com/office/powerpoint/2010/main" val="2736663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FBC25-406E-BADF-00E4-67D088E8AC07}"/>
              </a:ext>
            </a:extLst>
          </p:cNvPr>
          <p:cNvSpPr>
            <a:spLocks noGrp="1"/>
          </p:cNvSpPr>
          <p:nvPr>
            <p:ph type="title"/>
          </p:nvPr>
        </p:nvSpPr>
        <p:spPr>
          <a:xfrm>
            <a:off x="2141394" y="281360"/>
            <a:ext cx="7917007" cy="626533"/>
          </a:xfrm>
        </p:spPr>
        <p:txBody>
          <a:bodyPr>
            <a:normAutofit fontScale="90000"/>
          </a:bodyPr>
          <a:lstStyle/>
          <a:p>
            <a:r>
              <a:rPr lang="en-IT" cap="none" dirty="0">
                <a:latin typeface="+mn-lt"/>
              </a:rPr>
              <a:t>SatuRn</a:t>
            </a:r>
          </a:p>
        </p:txBody>
      </p:sp>
      <p:sp>
        <p:nvSpPr>
          <p:cNvPr id="3" name="Content Placeholder 2">
            <a:extLst>
              <a:ext uri="{FF2B5EF4-FFF2-40B4-BE49-F238E27FC236}">
                <a16:creationId xmlns:a16="http://schemas.microsoft.com/office/drawing/2014/main" id="{03287C0F-4D04-4C84-66AE-69AE07A1085B}"/>
              </a:ext>
            </a:extLst>
          </p:cNvPr>
          <p:cNvSpPr>
            <a:spLocks noGrp="1"/>
          </p:cNvSpPr>
          <p:nvPr>
            <p:ph idx="1"/>
          </p:nvPr>
        </p:nvSpPr>
        <p:spPr/>
        <p:txBody>
          <a:bodyPr/>
          <a:lstStyle/>
          <a:p>
            <a:r>
              <a:rPr lang="en-GB" i="1" dirty="0">
                <a:solidFill>
                  <a:srgbClr val="999988"/>
                </a:solidFill>
                <a:effectLst/>
              </a:rPr>
              <a:t># Get the transcript information in correct format</a:t>
            </a:r>
          </a:p>
          <a:p>
            <a:endParaRPr lang="en-GB" i="1" dirty="0">
              <a:solidFill>
                <a:srgbClr val="999988"/>
              </a:solidFill>
            </a:endParaRPr>
          </a:p>
          <a:p>
            <a:endParaRPr lang="en-GB" i="1" dirty="0">
              <a:solidFill>
                <a:srgbClr val="999988"/>
              </a:solidFill>
            </a:endParaRPr>
          </a:p>
          <a:p>
            <a:endParaRPr lang="en-GB" i="1" dirty="0">
              <a:solidFill>
                <a:srgbClr val="999988"/>
              </a:solidFill>
            </a:endParaRPr>
          </a:p>
          <a:p>
            <a:r>
              <a:rPr lang="en-GB" i="1" dirty="0">
                <a:solidFill>
                  <a:srgbClr val="999988"/>
                </a:solidFill>
                <a:effectLst/>
              </a:rPr>
              <a:t>#Remove transcripts that are the only isoform expressed of a certain gene from the transcript expression matrix</a:t>
            </a:r>
          </a:p>
          <a:p>
            <a:r>
              <a:rPr lang="en-GB" dirty="0"/>
              <a:t> </a:t>
            </a:r>
          </a:p>
        </p:txBody>
      </p:sp>
      <p:pic>
        <p:nvPicPr>
          <p:cNvPr id="6" name="Picture 5">
            <a:extLst>
              <a:ext uri="{FF2B5EF4-FFF2-40B4-BE49-F238E27FC236}">
                <a16:creationId xmlns:a16="http://schemas.microsoft.com/office/drawing/2014/main" id="{B7F26CAF-EA72-BBC3-0078-A9D32A8E82C2}"/>
              </a:ext>
            </a:extLst>
          </p:cNvPr>
          <p:cNvPicPr>
            <a:picLocks noChangeAspect="1"/>
          </p:cNvPicPr>
          <p:nvPr/>
        </p:nvPicPr>
        <p:blipFill>
          <a:blip r:embed="rId2"/>
          <a:stretch>
            <a:fillRect/>
          </a:stretch>
        </p:blipFill>
        <p:spPr>
          <a:xfrm>
            <a:off x="2141394" y="3495675"/>
            <a:ext cx="7480300" cy="1168400"/>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42AA5F1C-64D0-8880-331C-E4BFB990FA9B}"/>
              </a:ext>
            </a:extLst>
          </p:cNvPr>
          <p:cNvPicPr>
            <a:picLocks noChangeAspect="1"/>
          </p:cNvPicPr>
          <p:nvPr/>
        </p:nvPicPr>
        <p:blipFill>
          <a:blip r:embed="rId3"/>
          <a:stretch>
            <a:fillRect/>
          </a:stretch>
        </p:blipFill>
        <p:spPr>
          <a:xfrm>
            <a:off x="2141394" y="5822244"/>
            <a:ext cx="7772400" cy="120736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800A923-7404-0BDF-9979-70C228AD37AC}"/>
              </a:ext>
            </a:extLst>
          </p:cNvPr>
          <p:cNvPicPr>
            <a:picLocks noChangeAspect="1"/>
          </p:cNvPicPr>
          <p:nvPr/>
        </p:nvPicPr>
        <p:blipFill>
          <a:blip r:embed="rId4"/>
          <a:stretch>
            <a:fillRect/>
          </a:stretch>
        </p:blipFill>
        <p:spPr>
          <a:xfrm>
            <a:off x="2209800" y="1318005"/>
            <a:ext cx="7772400" cy="1482002"/>
          </a:xfrm>
          <a:prstGeom prst="rect">
            <a:avLst/>
          </a:prstGeom>
        </p:spPr>
      </p:pic>
    </p:spTree>
    <p:extLst>
      <p:ext uri="{BB962C8B-B14F-4D97-AF65-F5344CB8AC3E}">
        <p14:creationId xmlns:p14="http://schemas.microsoft.com/office/powerpoint/2010/main" val="1726277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E055-96D1-80B6-6620-CA76BDD74999}"/>
              </a:ext>
            </a:extLst>
          </p:cNvPr>
          <p:cNvSpPr>
            <a:spLocks noGrp="1"/>
          </p:cNvSpPr>
          <p:nvPr>
            <p:ph type="title"/>
          </p:nvPr>
        </p:nvSpPr>
        <p:spPr>
          <a:xfrm>
            <a:off x="1603107" y="285270"/>
            <a:ext cx="8985785" cy="617255"/>
          </a:xfrm>
        </p:spPr>
        <p:txBody>
          <a:bodyPr>
            <a:normAutofit fontScale="90000"/>
          </a:bodyPr>
          <a:lstStyle/>
          <a:p>
            <a:r>
              <a:rPr lang="en-IT" dirty="0"/>
              <a:t>COUNTS are needed: how to get them?</a:t>
            </a:r>
          </a:p>
        </p:txBody>
      </p:sp>
      <p:pic>
        <p:nvPicPr>
          <p:cNvPr id="5" name="Content Placeholder 4" descr="A white background with black text&#10;&#10;Description automatically generated">
            <a:extLst>
              <a:ext uri="{FF2B5EF4-FFF2-40B4-BE49-F238E27FC236}">
                <a16:creationId xmlns:a16="http://schemas.microsoft.com/office/drawing/2014/main" id="{1C2EFDC0-E6F9-6757-5277-2D6FC0C37F3E}"/>
              </a:ext>
            </a:extLst>
          </p:cNvPr>
          <p:cNvPicPr>
            <a:picLocks noGrp="1" noChangeAspect="1"/>
          </p:cNvPicPr>
          <p:nvPr>
            <p:ph idx="1"/>
          </p:nvPr>
        </p:nvPicPr>
        <p:blipFill>
          <a:blip r:embed="rId2"/>
          <a:stretch>
            <a:fillRect/>
          </a:stretch>
        </p:blipFill>
        <p:spPr>
          <a:xfrm>
            <a:off x="2137568" y="1669495"/>
            <a:ext cx="7916862" cy="1348370"/>
          </a:xfrm>
        </p:spPr>
      </p:pic>
      <p:sp>
        <p:nvSpPr>
          <p:cNvPr id="6" name="TextBox 5">
            <a:extLst>
              <a:ext uri="{FF2B5EF4-FFF2-40B4-BE49-F238E27FC236}">
                <a16:creationId xmlns:a16="http://schemas.microsoft.com/office/drawing/2014/main" id="{18027C15-FCF4-E08C-2FDC-F29DACB8E1EF}"/>
              </a:ext>
            </a:extLst>
          </p:cNvPr>
          <p:cNvSpPr txBox="1"/>
          <p:nvPr/>
        </p:nvSpPr>
        <p:spPr>
          <a:xfrm>
            <a:off x="1514475" y="1300163"/>
            <a:ext cx="2916183" cy="369332"/>
          </a:xfrm>
          <a:prstGeom prst="rect">
            <a:avLst/>
          </a:prstGeom>
          <a:noFill/>
        </p:spPr>
        <p:txBody>
          <a:bodyPr wrap="none" rtlCol="0">
            <a:spAutoFit/>
          </a:bodyPr>
          <a:lstStyle/>
          <a:p>
            <a:r>
              <a:rPr lang="en-IT" dirty="0"/>
              <a:t>What does StringTie suggest:</a:t>
            </a:r>
          </a:p>
        </p:txBody>
      </p:sp>
      <p:sp>
        <p:nvSpPr>
          <p:cNvPr id="7" name="Rectangle 6">
            <a:extLst>
              <a:ext uri="{FF2B5EF4-FFF2-40B4-BE49-F238E27FC236}">
                <a16:creationId xmlns:a16="http://schemas.microsoft.com/office/drawing/2014/main" id="{BC9ED231-3730-9F21-3F45-5E742C8A3E7D}"/>
              </a:ext>
            </a:extLst>
          </p:cNvPr>
          <p:cNvSpPr/>
          <p:nvPr/>
        </p:nvSpPr>
        <p:spPr>
          <a:xfrm>
            <a:off x="5957888" y="2800350"/>
            <a:ext cx="600075" cy="217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ectangle 7">
            <a:extLst>
              <a:ext uri="{FF2B5EF4-FFF2-40B4-BE49-F238E27FC236}">
                <a16:creationId xmlns:a16="http://schemas.microsoft.com/office/drawing/2014/main" id="{BF9050B5-0911-BF45-B936-C6753FB39F7E}"/>
              </a:ext>
            </a:extLst>
          </p:cNvPr>
          <p:cNvSpPr/>
          <p:nvPr/>
        </p:nvSpPr>
        <p:spPr>
          <a:xfrm>
            <a:off x="6607515" y="2800349"/>
            <a:ext cx="885815" cy="217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8636E62C-D29D-FD27-8D5B-D6695BD5FF90}"/>
              </a:ext>
            </a:extLst>
          </p:cNvPr>
          <p:cNvSpPr/>
          <p:nvPr/>
        </p:nvSpPr>
        <p:spPr>
          <a:xfrm>
            <a:off x="7563922" y="2800349"/>
            <a:ext cx="600076" cy="2175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1" name="Elbow Connector 10">
            <a:extLst>
              <a:ext uri="{FF2B5EF4-FFF2-40B4-BE49-F238E27FC236}">
                <a16:creationId xmlns:a16="http://schemas.microsoft.com/office/drawing/2014/main" id="{8D6D25BA-62B4-A2B2-8924-8A3F1B5FD74F}"/>
              </a:ext>
            </a:extLst>
          </p:cNvPr>
          <p:cNvCxnSpPr>
            <a:stCxn id="7" idx="2"/>
          </p:cNvCxnSpPr>
          <p:nvPr/>
        </p:nvCxnSpPr>
        <p:spPr>
          <a:xfrm rot="5400000">
            <a:off x="5291039" y="2441330"/>
            <a:ext cx="390353" cy="15434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65D39C1-11DF-8BC5-4BC6-D2AE39A2391F}"/>
              </a:ext>
            </a:extLst>
          </p:cNvPr>
          <p:cNvCxnSpPr>
            <a:stCxn id="8" idx="2"/>
          </p:cNvCxnSpPr>
          <p:nvPr/>
        </p:nvCxnSpPr>
        <p:spPr>
          <a:xfrm>
            <a:off x="7050423" y="3017864"/>
            <a:ext cx="15395" cy="1245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0A06597-EC09-A47A-C2CE-6C7EB319959B}"/>
              </a:ext>
            </a:extLst>
          </p:cNvPr>
          <p:cNvCxnSpPr>
            <a:stCxn id="9" idx="2"/>
          </p:cNvCxnSpPr>
          <p:nvPr/>
        </p:nvCxnSpPr>
        <p:spPr>
          <a:xfrm rot="16200000" flipH="1">
            <a:off x="7653675" y="3228148"/>
            <a:ext cx="2611041" cy="21904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1BCFC79-7136-0A1E-CD67-FBC342AC51BB}"/>
              </a:ext>
            </a:extLst>
          </p:cNvPr>
          <p:cNvSpPr txBox="1"/>
          <p:nvPr/>
        </p:nvSpPr>
        <p:spPr>
          <a:xfrm>
            <a:off x="720883" y="3202531"/>
            <a:ext cx="3939668" cy="369332"/>
          </a:xfrm>
          <a:prstGeom prst="rect">
            <a:avLst/>
          </a:prstGeom>
          <a:noFill/>
        </p:spPr>
        <p:txBody>
          <a:bodyPr wrap="none" rtlCol="0">
            <a:spAutoFit/>
          </a:bodyPr>
          <a:lstStyle/>
          <a:p>
            <a:r>
              <a:rPr lang="en-IT" dirty="0"/>
              <a:t>Available in a table, provided by stringtie</a:t>
            </a:r>
          </a:p>
        </p:txBody>
      </p:sp>
      <p:sp>
        <p:nvSpPr>
          <p:cNvPr id="17" name="TextBox 16">
            <a:extLst>
              <a:ext uri="{FF2B5EF4-FFF2-40B4-BE49-F238E27FC236}">
                <a16:creationId xmlns:a16="http://schemas.microsoft.com/office/drawing/2014/main" id="{34BC6FCE-3AA7-1FDF-D8E6-02DC1C59EBE4}"/>
              </a:ext>
            </a:extLst>
          </p:cNvPr>
          <p:cNvSpPr txBox="1"/>
          <p:nvPr/>
        </p:nvSpPr>
        <p:spPr>
          <a:xfrm>
            <a:off x="3933079" y="4323383"/>
            <a:ext cx="3531810" cy="923330"/>
          </a:xfrm>
          <a:prstGeom prst="rect">
            <a:avLst/>
          </a:prstGeom>
          <a:noFill/>
        </p:spPr>
        <p:txBody>
          <a:bodyPr wrap="square" rtlCol="0">
            <a:spAutoFit/>
          </a:bodyPr>
          <a:lstStyle/>
          <a:p>
            <a:r>
              <a:rPr lang="en-IT" dirty="0"/>
              <a:t>For annotated transcripts (those of interest) it can be calculated from ensembldb database</a:t>
            </a:r>
          </a:p>
        </p:txBody>
      </p:sp>
      <p:sp>
        <p:nvSpPr>
          <p:cNvPr id="18" name="TextBox 17">
            <a:extLst>
              <a:ext uri="{FF2B5EF4-FFF2-40B4-BE49-F238E27FC236}">
                <a16:creationId xmlns:a16="http://schemas.microsoft.com/office/drawing/2014/main" id="{240F39F6-E9AD-5D38-9135-693ED382B02C}"/>
              </a:ext>
            </a:extLst>
          </p:cNvPr>
          <p:cNvSpPr txBox="1"/>
          <p:nvPr/>
        </p:nvSpPr>
        <p:spPr>
          <a:xfrm>
            <a:off x="7092063" y="5806340"/>
            <a:ext cx="4900538" cy="923330"/>
          </a:xfrm>
          <a:prstGeom prst="rect">
            <a:avLst/>
          </a:prstGeom>
          <a:noFill/>
        </p:spPr>
        <p:txBody>
          <a:bodyPr wrap="square" rtlCol="0">
            <a:spAutoFit/>
          </a:bodyPr>
          <a:lstStyle/>
          <a:p>
            <a:r>
              <a:rPr lang="en-IT" dirty="0"/>
              <a:t>By default both </a:t>
            </a:r>
            <a:r>
              <a:rPr lang="en-GB" dirty="0"/>
              <a:t>t</a:t>
            </a:r>
            <a:r>
              <a:rPr lang="en-IT" dirty="0"/>
              <a:t>ximport package and the stringtie proposed script uses 75</a:t>
            </a:r>
          </a:p>
          <a:p>
            <a:endParaRPr lang="en-IT" dirty="0"/>
          </a:p>
        </p:txBody>
      </p:sp>
      <p:pic>
        <p:nvPicPr>
          <p:cNvPr id="20" name="Picture 19">
            <a:extLst>
              <a:ext uri="{FF2B5EF4-FFF2-40B4-BE49-F238E27FC236}">
                <a16:creationId xmlns:a16="http://schemas.microsoft.com/office/drawing/2014/main" id="{25056374-6514-6E01-F5F6-2BB9076CE74C}"/>
              </a:ext>
            </a:extLst>
          </p:cNvPr>
          <p:cNvPicPr>
            <a:picLocks noChangeAspect="1"/>
          </p:cNvPicPr>
          <p:nvPr/>
        </p:nvPicPr>
        <p:blipFill>
          <a:blip r:embed="rId3"/>
          <a:stretch>
            <a:fillRect/>
          </a:stretch>
        </p:blipFill>
        <p:spPr>
          <a:xfrm>
            <a:off x="418400" y="5306854"/>
            <a:ext cx="6139563" cy="1743332"/>
          </a:xfrm>
          <a:prstGeom prst="rect">
            <a:avLst/>
          </a:prstGeom>
        </p:spPr>
      </p:pic>
    </p:spTree>
    <p:extLst>
      <p:ext uri="{BB962C8B-B14F-4D97-AF65-F5344CB8AC3E}">
        <p14:creationId xmlns:p14="http://schemas.microsoft.com/office/powerpoint/2010/main" val="3257425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49374-7CED-3EC8-69E5-80282938413B}"/>
              </a:ext>
            </a:extLst>
          </p:cNvPr>
          <p:cNvSpPr>
            <a:spLocks noGrp="1"/>
          </p:cNvSpPr>
          <p:nvPr>
            <p:ph idx="1"/>
          </p:nvPr>
        </p:nvSpPr>
        <p:spPr>
          <a:xfrm>
            <a:off x="2470006" y="378491"/>
            <a:ext cx="8702819" cy="6479509"/>
          </a:xfrm>
        </p:spPr>
        <p:txBody>
          <a:bodyPr>
            <a:normAutofit/>
          </a:bodyPr>
          <a:lstStyle/>
          <a:p>
            <a:r>
              <a:rPr lang="en-GB" i="1" dirty="0">
                <a:solidFill>
                  <a:srgbClr val="999988"/>
                </a:solidFill>
              </a:rPr>
              <a:t>#filtering criterion (implemented in the R package </a:t>
            </a:r>
            <a:r>
              <a:rPr lang="en-GB" i="1" dirty="0" err="1">
                <a:solidFill>
                  <a:srgbClr val="999988"/>
                </a:solidFill>
              </a:rPr>
              <a:t>edgeR</a:t>
            </a:r>
            <a:r>
              <a:rPr lang="en-GB" i="1" dirty="0">
                <a:solidFill>
                  <a:srgbClr val="999988"/>
                </a:solidFill>
              </a:rPr>
              <a:t>)</a:t>
            </a:r>
          </a:p>
          <a:p>
            <a:endParaRPr lang="en-GB" i="1" dirty="0">
              <a:solidFill>
                <a:srgbClr val="999988"/>
              </a:solidFill>
            </a:endParaRPr>
          </a:p>
          <a:p>
            <a:endParaRPr lang="en-GB" i="1" dirty="0">
              <a:solidFill>
                <a:srgbClr val="999988"/>
              </a:solidFill>
            </a:endParaRPr>
          </a:p>
          <a:p>
            <a:endParaRPr lang="en-GB" i="1" dirty="0">
              <a:solidFill>
                <a:srgbClr val="999988"/>
              </a:solidFill>
            </a:endParaRPr>
          </a:p>
          <a:p>
            <a:endParaRPr lang="en-GB" i="1" dirty="0">
              <a:solidFill>
                <a:srgbClr val="999988"/>
              </a:solidFill>
            </a:endParaRPr>
          </a:p>
          <a:p>
            <a:endParaRPr lang="en-GB" i="1" dirty="0">
              <a:solidFill>
                <a:srgbClr val="999988"/>
              </a:solidFill>
            </a:endParaRPr>
          </a:p>
          <a:p>
            <a:r>
              <a:rPr lang="en-GB" i="1" dirty="0">
                <a:solidFill>
                  <a:srgbClr val="999988"/>
                </a:solidFill>
                <a:effectLst/>
              </a:rPr>
              <a:t># Update </a:t>
            </a:r>
            <a:r>
              <a:rPr lang="en-GB" i="1" dirty="0" err="1">
                <a:solidFill>
                  <a:srgbClr val="999988"/>
                </a:solidFill>
                <a:effectLst/>
              </a:rPr>
              <a:t>txInfo</a:t>
            </a:r>
            <a:r>
              <a:rPr lang="en-GB" i="1" dirty="0">
                <a:solidFill>
                  <a:srgbClr val="999988"/>
                </a:solidFill>
                <a:effectLst/>
              </a:rPr>
              <a:t> according to the filtering procedure</a:t>
            </a:r>
          </a:p>
          <a:p>
            <a:r>
              <a:rPr lang="en-GB" i="1" dirty="0">
                <a:solidFill>
                  <a:srgbClr val="999988"/>
                </a:solidFill>
                <a:effectLst/>
              </a:rPr>
              <a:t># remove </a:t>
            </a:r>
            <a:r>
              <a:rPr lang="en-GB" i="1" dirty="0" err="1">
                <a:solidFill>
                  <a:srgbClr val="999988"/>
                </a:solidFill>
                <a:effectLst/>
              </a:rPr>
              <a:t>txs</a:t>
            </a:r>
            <a:r>
              <a:rPr lang="en-GB" i="1" dirty="0">
                <a:solidFill>
                  <a:srgbClr val="999988"/>
                </a:solidFill>
                <a:effectLst/>
              </a:rPr>
              <a:t> that are the only isoform expressed within a gene (after filtering)</a:t>
            </a:r>
          </a:p>
          <a:p>
            <a:r>
              <a:rPr lang="en-GB" i="1" dirty="0">
                <a:solidFill>
                  <a:srgbClr val="999988"/>
                </a:solidFill>
              </a:rPr>
              <a:t>Create a design matrix</a:t>
            </a:r>
          </a:p>
          <a:p>
            <a:endParaRPr lang="en-GB" i="1" dirty="0">
              <a:solidFill>
                <a:srgbClr val="999988"/>
              </a:solidFill>
            </a:endParaRPr>
          </a:p>
          <a:p>
            <a:r>
              <a:rPr lang="en-GB" i="1" dirty="0">
                <a:solidFill>
                  <a:srgbClr val="999988"/>
                </a:solidFill>
              </a:rPr>
              <a:t>#Generate </a:t>
            </a:r>
            <a:r>
              <a:rPr lang="en-GB" i="1" dirty="0" err="1">
                <a:solidFill>
                  <a:srgbClr val="999988"/>
                </a:solidFill>
              </a:rPr>
              <a:t>SummarizedExperiment</a:t>
            </a:r>
            <a:r>
              <a:rPr lang="en-GB" i="1" dirty="0">
                <a:solidFill>
                  <a:srgbClr val="999988"/>
                </a:solidFill>
              </a:rPr>
              <a:t> (thanks to </a:t>
            </a:r>
            <a:r>
              <a:rPr lang="en-GB" i="1" dirty="0" err="1">
                <a:solidFill>
                  <a:srgbClr val="999988"/>
                </a:solidFill>
              </a:rPr>
              <a:t>SummarizedExperiment</a:t>
            </a:r>
            <a:r>
              <a:rPr lang="en-GB" i="1" dirty="0">
                <a:solidFill>
                  <a:srgbClr val="999988"/>
                </a:solidFill>
              </a:rPr>
              <a:t> package )</a:t>
            </a:r>
          </a:p>
          <a:p>
            <a:endParaRPr lang="en-IT" i="1" dirty="0">
              <a:solidFill>
                <a:srgbClr val="999988"/>
              </a:solidFill>
            </a:endParaRPr>
          </a:p>
        </p:txBody>
      </p:sp>
      <p:pic>
        <p:nvPicPr>
          <p:cNvPr id="5" name="Picture 4" descr="A screenshot of a computer program&#10;&#10;Description automatically generated">
            <a:extLst>
              <a:ext uri="{FF2B5EF4-FFF2-40B4-BE49-F238E27FC236}">
                <a16:creationId xmlns:a16="http://schemas.microsoft.com/office/drawing/2014/main" id="{BD59B55C-6BF3-9A6D-AD26-A9FE1A36358B}"/>
              </a:ext>
            </a:extLst>
          </p:cNvPr>
          <p:cNvPicPr>
            <a:picLocks noChangeAspect="1"/>
          </p:cNvPicPr>
          <p:nvPr/>
        </p:nvPicPr>
        <p:blipFill>
          <a:blip r:embed="rId2"/>
          <a:stretch>
            <a:fillRect/>
          </a:stretch>
        </p:blipFill>
        <p:spPr>
          <a:xfrm>
            <a:off x="2701925" y="919299"/>
            <a:ext cx="7188200" cy="2235200"/>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6F42A2E9-E971-1459-D27A-360416CA1C1D}"/>
              </a:ext>
            </a:extLst>
          </p:cNvPr>
          <p:cNvPicPr>
            <a:picLocks noChangeAspect="1"/>
          </p:cNvPicPr>
          <p:nvPr/>
        </p:nvPicPr>
        <p:blipFill>
          <a:blip r:embed="rId3"/>
          <a:stretch>
            <a:fillRect/>
          </a:stretch>
        </p:blipFill>
        <p:spPr>
          <a:xfrm>
            <a:off x="2692400" y="5627550"/>
            <a:ext cx="6807200" cy="2133600"/>
          </a:xfrm>
          <a:prstGeom prst="rect">
            <a:avLst/>
          </a:prstGeom>
        </p:spPr>
      </p:pic>
      <p:pic>
        <p:nvPicPr>
          <p:cNvPr id="9" name="Picture 8" descr="A close up of a text&#10;&#10;Description automatically generated">
            <a:extLst>
              <a:ext uri="{FF2B5EF4-FFF2-40B4-BE49-F238E27FC236}">
                <a16:creationId xmlns:a16="http://schemas.microsoft.com/office/drawing/2014/main" id="{337F1D84-D9B9-A145-C495-7026D87B62C6}"/>
              </a:ext>
            </a:extLst>
          </p:cNvPr>
          <p:cNvPicPr>
            <a:picLocks noChangeAspect="1"/>
          </p:cNvPicPr>
          <p:nvPr/>
        </p:nvPicPr>
        <p:blipFill>
          <a:blip r:embed="rId4"/>
          <a:stretch>
            <a:fillRect/>
          </a:stretch>
        </p:blipFill>
        <p:spPr>
          <a:xfrm>
            <a:off x="4200525" y="4451872"/>
            <a:ext cx="4486275" cy="662260"/>
          </a:xfrm>
          <a:prstGeom prst="rect">
            <a:avLst/>
          </a:prstGeom>
        </p:spPr>
      </p:pic>
    </p:spTree>
    <p:extLst>
      <p:ext uri="{BB962C8B-B14F-4D97-AF65-F5344CB8AC3E}">
        <p14:creationId xmlns:p14="http://schemas.microsoft.com/office/powerpoint/2010/main" val="3331446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1DA814-1694-EA06-9C24-F3107E557EC1}"/>
              </a:ext>
            </a:extLst>
          </p:cNvPr>
          <p:cNvSpPr>
            <a:spLocks noGrp="1"/>
          </p:cNvSpPr>
          <p:nvPr>
            <p:ph idx="1"/>
          </p:nvPr>
        </p:nvSpPr>
        <p:spPr>
          <a:xfrm>
            <a:off x="2470006" y="378492"/>
            <a:ext cx="7917007" cy="3590258"/>
          </a:xfrm>
        </p:spPr>
        <p:txBody>
          <a:bodyPr/>
          <a:lstStyle/>
          <a:p>
            <a:r>
              <a:rPr lang="en-GB" i="1" dirty="0">
                <a:solidFill>
                  <a:srgbClr val="999988"/>
                </a:solidFill>
              </a:rPr>
              <a:t>#</a:t>
            </a:r>
            <a:r>
              <a:rPr lang="en-GB" i="1" dirty="0" err="1">
                <a:solidFill>
                  <a:srgbClr val="999988"/>
                </a:solidFill>
              </a:rPr>
              <a:t>fitDTU</a:t>
            </a:r>
            <a:r>
              <a:rPr lang="en-GB" i="1" dirty="0">
                <a:solidFill>
                  <a:srgbClr val="999988"/>
                </a:solidFill>
              </a:rPr>
              <a:t> function of </a:t>
            </a:r>
            <a:r>
              <a:rPr lang="en-GB" i="1" dirty="0" err="1">
                <a:solidFill>
                  <a:srgbClr val="999988"/>
                </a:solidFill>
              </a:rPr>
              <a:t>satuRn</a:t>
            </a:r>
            <a:r>
              <a:rPr lang="en-GB" i="1" dirty="0">
                <a:solidFill>
                  <a:srgbClr val="999988"/>
                </a:solidFill>
              </a:rPr>
              <a:t> is used to model transcript usage in different groups of samples or cells. Here we adopt the default settings of the function</a:t>
            </a:r>
          </a:p>
          <a:p>
            <a:endParaRPr lang="en-GB" i="1" dirty="0">
              <a:solidFill>
                <a:srgbClr val="999988"/>
              </a:solidFill>
            </a:endParaRPr>
          </a:p>
          <a:p>
            <a:endParaRPr lang="en-GB" i="1" dirty="0">
              <a:solidFill>
                <a:srgbClr val="999988"/>
              </a:solidFill>
            </a:endParaRPr>
          </a:p>
          <a:p>
            <a:endParaRPr lang="en-GB" i="1" dirty="0">
              <a:solidFill>
                <a:srgbClr val="999988"/>
              </a:solidFill>
            </a:endParaRPr>
          </a:p>
          <a:p>
            <a:endParaRPr lang="en-GB" i="1" dirty="0">
              <a:solidFill>
                <a:srgbClr val="999988"/>
              </a:solidFill>
            </a:endParaRPr>
          </a:p>
          <a:p>
            <a:r>
              <a:rPr lang="en-GB" i="1" dirty="0">
                <a:solidFill>
                  <a:srgbClr val="999988"/>
                </a:solidFill>
              </a:rPr>
              <a:t>Set up contrast matrix</a:t>
            </a:r>
            <a:endParaRPr lang="en-IT" i="1" dirty="0">
              <a:solidFill>
                <a:srgbClr val="999988"/>
              </a:solidFill>
            </a:endParaRPr>
          </a:p>
        </p:txBody>
      </p:sp>
      <p:pic>
        <p:nvPicPr>
          <p:cNvPr id="5" name="Picture 4" descr="A screenshot of a computer&#10;&#10;Description automatically generated">
            <a:extLst>
              <a:ext uri="{FF2B5EF4-FFF2-40B4-BE49-F238E27FC236}">
                <a16:creationId xmlns:a16="http://schemas.microsoft.com/office/drawing/2014/main" id="{152396DB-7932-2ECE-3AC8-80785C9EC418}"/>
              </a:ext>
            </a:extLst>
          </p:cNvPr>
          <p:cNvPicPr>
            <a:picLocks noChangeAspect="1"/>
          </p:cNvPicPr>
          <p:nvPr/>
        </p:nvPicPr>
        <p:blipFill rotWithShape="1">
          <a:blip r:embed="rId2"/>
          <a:srcRect t="8767"/>
          <a:stretch/>
        </p:blipFill>
        <p:spPr>
          <a:xfrm>
            <a:off x="4051300" y="1600199"/>
            <a:ext cx="4089400" cy="1668463"/>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2CB56911-4AFE-D572-22DC-E64B2173A6A4}"/>
              </a:ext>
            </a:extLst>
          </p:cNvPr>
          <p:cNvPicPr>
            <a:picLocks noChangeAspect="1"/>
          </p:cNvPicPr>
          <p:nvPr/>
        </p:nvPicPr>
        <p:blipFill>
          <a:blip r:embed="rId3"/>
          <a:stretch>
            <a:fillRect/>
          </a:stretch>
        </p:blipFill>
        <p:spPr>
          <a:xfrm>
            <a:off x="2317750" y="3843339"/>
            <a:ext cx="7556500" cy="1651000"/>
          </a:xfrm>
          <a:prstGeom prst="rect">
            <a:avLst/>
          </a:prstGeom>
        </p:spPr>
      </p:pic>
      <p:pic>
        <p:nvPicPr>
          <p:cNvPr id="9" name="Picture 8" descr="A close-up of a computer code&#10;&#10;Description automatically generated">
            <a:extLst>
              <a:ext uri="{FF2B5EF4-FFF2-40B4-BE49-F238E27FC236}">
                <a16:creationId xmlns:a16="http://schemas.microsoft.com/office/drawing/2014/main" id="{4ED40FEC-22E4-20C3-6DFC-9FCC5FCC450A}"/>
              </a:ext>
            </a:extLst>
          </p:cNvPr>
          <p:cNvPicPr>
            <a:picLocks noChangeAspect="1"/>
          </p:cNvPicPr>
          <p:nvPr/>
        </p:nvPicPr>
        <p:blipFill>
          <a:blip r:embed="rId4"/>
          <a:stretch>
            <a:fillRect/>
          </a:stretch>
        </p:blipFill>
        <p:spPr>
          <a:xfrm>
            <a:off x="2241550" y="5577809"/>
            <a:ext cx="5524500" cy="1066800"/>
          </a:xfrm>
          <a:prstGeom prst="rect">
            <a:avLst/>
          </a:prstGeom>
        </p:spPr>
      </p:pic>
    </p:spTree>
    <p:extLst>
      <p:ext uri="{BB962C8B-B14F-4D97-AF65-F5344CB8AC3E}">
        <p14:creationId xmlns:p14="http://schemas.microsoft.com/office/powerpoint/2010/main" val="3213858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70392A-7D47-679F-37A0-D38B545A2D50}"/>
              </a:ext>
            </a:extLst>
          </p:cNvPr>
          <p:cNvSpPr>
            <a:spLocks noGrp="1"/>
          </p:cNvSpPr>
          <p:nvPr>
            <p:ph type="title"/>
          </p:nvPr>
        </p:nvSpPr>
        <p:spPr>
          <a:xfrm>
            <a:off x="2231136" y="1007168"/>
            <a:ext cx="7729728" cy="1188720"/>
          </a:xfrm>
          <a:solidFill>
            <a:srgbClr val="FFFFFF"/>
          </a:solidFill>
        </p:spPr>
        <p:txBody>
          <a:bodyPr>
            <a:normAutofit fontScale="90000"/>
          </a:bodyPr>
          <a:lstStyle/>
          <a:p>
            <a:r>
              <a:rPr lang="en-IT" dirty="0"/>
              <a:t>Stringtie allows detection and quantification of:</a:t>
            </a:r>
          </a:p>
        </p:txBody>
      </p:sp>
      <p:sp>
        <p:nvSpPr>
          <p:cNvPr id="6" name="Content Placeholder 5">
            <a:extLst>
              <a:ext uri="{FF2B5EF4-FFF2-40B4-BE49-F238E27FC236}">
                <a16:creationId xmlns:a16="http://schemas.microsoft.com/office/drawing/2014/main" id="{D748822D-F85E-1E51-AA9E-B48FD17B76C0}"/>
              </a:ext>
            </a:extLst>
          </p:cNvPr>
          <p:cNvSpPr>
            <a:spLocks noGrp="1"/>
          </p:cNvSpPr>
          <p:nvPr>
            <p:ph idx="1"/>
          </p:nvPr>
        </p:nvSpPr>
        <p:spPr>
          <a:xfrm>
            <a:off x="1869348" y="2912655"/>
            <a:ext cx="8779512" cy="2879256"/>
          </a:xfrm>
        </p:spPr>
        <p:txBody>
          <a:bodyPr>
            <a:normAutofit/>
          </a:bodyPr>
          <a:lstStyle/>
          <a:p>
            <a:pPr marL="342900" indent="-342900">
              <a:buFontTx/>
              <a:buChar char="-"/>
            </a:pPr>
            <a:r>
              <a:rPr lang="en-GB" sz="2400" dirty="0">
                <a:solidFill>
                  <a:srgbClr val="404040"/>
                </a:solidFill>
              </a:rPr>
              <a:t>E</a:t>
            </a:r>
            <a:r>
              <a:rPr lang="en-IT" sz="2400" dirty="0">
                <a:solidFill>
                  <a:srgbClr val="404040"/>
                </a:solidFill>
              </a:rPr>
              <a:t>nsembl annotated ranscripts</a:t>
            </a:r>
          </a:p>
          <a:p>
            <a:pPr marL="342900" indent="-342900">
              <a:buFontTx/>
              <a:buChar char="-"/>
            </a:pPr>
            <a:r>
              <a:rPr lang="en-IT" sz="2400" dirty="0">
                <a:solidFill>
                  <a:srgbClr val="404040"/>
                </a:solidFill>
              </a:rPr>
              <a:t>Not annotated transcripts in which exons can be:</a:t>
            </a:r>
          </a:p>
          <a:p>
            <a:pPr marL="571500" lvl="1" indent="-342900">
              <a:buFontTx/>
              <a:buChar char="-"/>
            </a:pPr>
            <a:r>
              <a:rPr lang="en-GB" sz="2000" dirty="0">
                <a:solidFill>
                  <a:srgbClr val="404040"/>
                </a:solidFill>
              </a:rPr>
              <a:t>Annotated</a:t>
            </a:r>
          </a:p>
          <a:p>
            <a:pPr marL="571500" lvl="1" indent="-342900">
              <a:buFontTx/>
              <a:buChar char="-"/>
            </a:pPr>
            <a:r>
              <a:rPr lang="en-GB" sz="2000" dirty="0">
                <a:solidFill>
                  <a:srgbClr val="404040"/>
                </a:solidFill>
              </a:rPr>
              <a:t>Not annotated as exons</a:t>
            </a:r>
            <a:endParaRPr lang="en-IT" sz="2000" dirty="0">
              <a:solidFill>
                <a:srgbClr val="404040"/>
              </a:solidFill>
            </a:endParaRPr>
          </a:p>
          <a:p>
            <a:endParaRPr lang="en-IT" dirty="0">
              <a:solidFill>
                <a:srgbClr val="404040"/>
              </a:solidFill>
            </a:endParaRPr>
          </a:p>
        </p:txBody>
      </p:sp>
      <p:sp>
        <p:nvSpPr>
          <p:cNvPr id="7" name="Rectangle 6">
            <a:extLst>
              <a:ext uri="{FF2B5EF4-FFF2-40B4-BE49-F238E27FC236}">
                <a16:creationId xmlns:a16="http://schemas.microsoft.com/office/drawing/2014/main" id="{056F44A3-6041-DF74-0E82-B3710812CB43}"/>
              </a:ext>
            </a:extLst>
          </p:cNvPr>
          <p:cNvSpPr/>
          <p:nvPr/>
        </p:nvSpPr>
        <p:spPr>
          <a:xfrm>
            <a:off x="2057401" y="4352284"/>
            <a:ext cx="3216729" cy="4165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TextBox 7">
            <a:extLst>
              <a:ext uri="{FF2B5EF4-FFF2-40B4-BE49-F238E27FC236}">
                <a16:creationId xmlns:a16="http://schemas.microsoft.com/office/drawing/2014/main" id="{1637681F-FCA1-A738-FF41-142367451F96}"/>
              </a:ext>
            </a:extLst>
          </p:cNvPr>
          <p:cNvSpPr txBox="1"/>
          <p:nvPr/>
        </p:nvSpPr>
        <p:spPr>
          <a:xfrm>
            <a:off x="4310743" y="4893796"/>
            <a:ext cx="3231782" cy="369332"/>
          </a:xfrm>
          <a:prstGeom prst="rect">
            <a:avLst/>
          </a:prstGeom>
          <a:noFill/>
        </p:spPr>
        <p:txBody>
          <a:bodyPr wrap="none" rtlCol="0">
            <a:spAutoFit/>
          </a:bodyPr>
          <a:lstStyle/>
          <a:p>
            <a:r>
              <a:rPr lang="en-IT" dirty="0"/>
              <a:t>Potential intron retention events</a:t>
            </a:r>
          </a:p>
        </p:txBody>
      </p:sp>
    </p:spTree>
    <p:extLst>
      <p:ext uri="{BB962C8B-B14F-4D97-AF65-F5344CB8AC3E}">
        <p14:creationId xmlns:p14="http://schemas.microsoft.com/office/powerpoint/2010/main" val="365067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CA1B-6424-4400-C205-A0D7A4602350}"/>
              </a:ext>
            </a:extLst>
          </p:cNvPr>
          <p:cNvSpPr>
            <a:spLocks noGrp="1"/>
          </p:cNvSpPr>
          <p:nvPr>
            <p:ph type="title"/>
          </p:nvPr>
        </p:nvSpPr>
        <p:spPr>
          <a:xfrm>
            <a:off x="2141394" y="1116543"/>
            <a:ext cx="7917007" cy="540808"/>
          </a:xfrm>
        </p:spPr>
        <p:txBody>
          <a:bodyPr>
            <a:normAutofit fontScale="90000"/>
          </a:bodyPr>
          <a:lstStyle/>
          <a:p>
            <a:r>
              <a:rPr lang="en-IT" dirty="0"/>
              <a:t>For CRIS it would look like this:</a:t>
            </a:r>
          </a:p>
        </p:txBody>
      </p:sp>
      <p:graphicFrame>
        <p:nvGraphicFramePr>
          <p:cNvPr id="4" name="Table 4">
            <a:extLst>
              <a:ext uri="{FF2B5EF4-FFF2-40B4-BE49-F238E27FC236}">
                <a16:creationId xmlns:a16="http://schemas.microsoft.com/office/drawing/2014/main" id="{4E91AF29-D800-F31B-122C-EDA07CED6A6A}"/>
              </a:ext>
            </a:extLst>
          </p:cNvPr>
          <p:cNvGraphicFramePr>
            <a:graphicFrameLocks noGrp="1"/>
          </p:cNvGraphicFramePr>
          <p:nvPr>
            <p:ph idx="1"/>
            <p:extLst>
              <p:ext uri="{D42A27DB-BD31-4B8C-83A1-F6EECF244321}">
                <p14:modId xmlns:p14="http://schemas.microsoft.com/office/powerpoint/2010/main" val="2587400336"/>
              </p:ext>
            </p:extLst>
          </p:nvPr>
        </p:nvGraphicFramePr>
        <p:xfrm>
          <a:off x="1112837" y="2437659"/>
          <a:ext cx="10345740" cy="2453262"/>
        </p:xfrm>
        <a:graphic>
          <a:graphicData uri="http://schemas.openxmlformats.org/drawingml/2006/table">
            <a:tbl>
              <a:tblPr firstRow="1" bandRow="1">
                <a:tableStyleId>{D113A9D2-9D6B-4929-AA2D-F23B5EE8CBE7}</a:tableStyleId>
              </a:tblPr>
              <a:tblGrid>
                <a:gridCol w="1724290">
                  <a:extLst>
                    <a:ext uri="{9D8B030D-6E8A-4147-A177-3AD203B41FA5}">
                      <a16:colId xmlns:a16="http://schemas.microsoft.com/office/drawing/2014/main" val="2564625719"/>
                    </a:ext>
                  </a:extLst>
                </a:gridCol>
                <a:gridCol w="1724290">
                  <a:extLst>
                    <a:ext uri="{9D8B030D-6E8A-4147-A177-3AD203B41FA5}">
                      <a16:colId xmlns:a16="http://schemas.microsoft.com/office/drawing/2014/main" val="2034408629"/>
                    </a:ext>
                  </a:extLst>
                </a:gridCol>
                <a:gridCol w="1724290">
                  <a:extLst>
                    <a:ext uri="{9D8B030D-6E8A-4147-A177-3AD203B41FA5}">
                      <a16:colId xmlns:a16="http://schemas.microsoft.com/office/drawing/2014/main" val="764361785"/>
                    </a:ext>
                  </a:extLst>
                </a:gridCol>
                <a:gridCol w="1724290">
                  <a:extLst>
                    <a:ext uri="{9D8B030D-6E8A-4147-A177-3AD203B41FA5}">
                      <a16:colId xmlns:a16="http://schemas.microsoft.com/office/drawing/2014/main" val="3704671098"/>
                    </a:ext>
                  </a:extLst>
                </a:gridCol>
                <a:gridCol w="1724290">
                  <a:extLst>
                    <a:ext uri="{9D8B030D-6E8A-4147-A177-3AD203B41FA5}">
                      <a16:colId xmlns:a16="http://schemas.microsoft.com/office/drawing/2014/main" val="1266810023"/>
                    </a:ext>
                  </a:extLst>
                </a:gridCol>
                <a:gridCol w="1724290">
                  <a:extLst>
                    <a:ext uri="{9D8B030D-6E8A-4147-A177-3AD203B41FA5}">
                      <a16:colId xmlns:a16="http://schemas.microsoft.com/office/drawing/2014/main" val="2369685680"/>
                    </a:ext>
                  </a:extLst>
                </a:gridCol>
              </a:tblGrid>
              <a:tr h="370840">
                <a:tc>
                  <a:txBody>
                    <a:bodyPr/>
                    <a:lstStyle/>
                    <a:p>
                      <a:endParaRPr lang="en-IT" dirty="0"/>
                    </a:p>
                  </a:txBody>
                  <a:tcPr/>
                </a:tc>
                <a:tc>
                  <a:txBody>
                    <a:bodyPr/>
                    <a:lstStyle/>
                    <a:p>
                      <a:r>
                        <a:rPr lang="en-IT" dirty="0"/>
                        <a:t>Contrast 1</a:t>
                      </a:r>
                    </a:p>
                  </a:txBody>
                  <a:tcPr/>
                </a:tc>
                <a:tc>
                  <a:txBody>
                    <a:bodyPr/>
                    <a:lstStyle/>
                    <a:p>
                      <a:r>
                        <a:rPr lang="en-IT" dirty="0"/>
                        <a:t>Contrast 2</a:t>
                      </a:r>
                    </a:p>
                  </a:txBody>
                  <a:tcPr/>
                </a:tc>
                <a:tc>
                  <a:txBody>
                    <a:bodyPr/>
                    <a:lstStyle/>
                    <a:p>
                      <a:r>
                        <a:rPr lang="en-IT" dirty="0"/>
                        <a:t>Contrast 3</a:t>
                      </a:r>
                    </a:p>
                  </a:txBody>
                  <a:tcPr/>
                </a:tc>
                <a:tc>
                  <a:txBody>
                    <a:bodyPr/>
                    <a:lstStyle/>
                    <a:p>
                      <a:r>
                        <a:rPr lang="en-IT" dirty="0"/>
                        <a:t>Contrast 4</a:t>
                      </a:r>
                    </a:p>
                  </a:txBody>
                  <a:tcPr/>
                </a:tc>
                <a:tc>
                  <a:txBody>
                    <a:bodyPr/>
                    <a:lstStyle/>
                    <a:p>
                      <a:r>
                        <a:rPr lang="en-IT" dirty="0"/>
                        <a:t>Contrast 5</a:t>
                      </a:r>
                    </a:p>
                  </a:txBody>
                  <a:tcPr/>
                </a:tc>
                <a:extLst>
                  <a:ext uri="{0D108BD9-81ED-4DB2-BD59-A6C34878D82A}">
                    <a16:rowId xmlns:a16="http://schemas.microsoft.com/office/drawing/2014/main" val="2497852272"/>
                  </a:ext>
                </a:extLst>
              </a:tr>
              <a:tr h="370840">
                <a:tc>
                  <a:txBody>
                    <a:bodyPr/>
                    <a:lstStyle/>
                    <a:p>
                      <a:r>
                        <a:rPr lang="en-IT" dirty="0"/>
                        <a:t>onlyCRISA</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extLst>
                  <a:ext uri="{0D108BD9-81ED-4DB2-BD59-A6C34878D82A}">
                    <a16:rowId xmlns:a16="http://schemas.microsoft.com/office/drawing/2014/main" val="3177454247"/>
                  </a:ext>
                </a:extLst>
              </a:tr>
              <a:tr h="370840">
                <a:tc>
                  <a:txBody>
                    <a:bodyPr/>
                    <a:lstStyle/>
                    <a:p>
                      <a:r>
                        <a:rPr lang="en-IT" dirty="0"/>
                        <a:t>onlyCRISB</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extLst>
                  <a:ext uri="{0D108BD9-81ED-4DB2-BD59-A6C34878D82A}">
                    <a16:rowId xmlns:a16="http://schemas.microsoft.com/office/drawing/2014/main" val="4289572542"/>
                  </a:ext>
                </a:extLst>
              </a:tr>
              <a:tr h="370840">
                <a:tc>
                  <a:txBody>
                    <a:bodyPr/>
                    <a:lstStyle/>
                    <a:p>
                      <a:r>
                        <a:rPr lang="en-IT" dirty="0"/>
                        <a:t>onlyCRISC</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extLst>
                  <a:ext uri="{0D108BD9-81ED-4DB2-BD59-A6C34878D82A}">
                    <a16:rowId xmlns:a16="http://schemas.microsoft.com/office/drawing/2014/main" val="3816793704"/>
                  </a:ext>
                </a:extLst>
              </a:tr>
              <a:tr h="370840">
                <a:tc>
                  <a:txBody>
                    <a:bodyPr/>
                    <a:lstStyle/>
                    <a:p>
                      <a:r>
                        <a:rPr lang="en-IT" dirty="0"/>
                        <a:t>onlyCRISD</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extLst>
                  <a:ext uri="{0D108BD9-81ED-4DB2-BD59-A6C34878D82A}">
                    <a16:rowId xmlns:a16="http://schemas.microsoft.com/office/drawing/2014/main" val="2991359075"/>
                  </a:ext>
                </a:extLst>
              </a:tr>
              <a:tr h="370840">
                <a:tc>
                  <a:txBody>
                    <a:bodyPr/>
                    <a:lstStyle/>
                    <a:p>
                      <a:r>
                        <a:rPr lang="en-IT" dirty="0"/>
                        <a:t>onlyCRISE</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tc>
                  <a:txBody>
                    <a:bodyPr/>
                    <a:lstStyle/>
                    <a:p>
                      <a:r>
                        <a:rPr lang="en-IT" dirty="0"/>
                        <a:t>1</a:t>
                      </a:r>
                    </a:p>
                  </a:txBody>
                  <a:tcPr/>
                </a:tc>
                <a:extLst>
                  <a:ext uri="{0D108BD9-81ED-4DB2-BD59-A6C34878D82A}">
                    <a16:rowId xmlns:a16="http://schemas.microsoft.com/office/drawing/2014/main" val="2306739204"/>
                  </a:ext>
                </a:extLst>
              </a:tr>
            </a:tbl>
          </a:graphicData>
        </a:graphic>
      </p:graphicFrame>
    </p:spTree>
    <p:extLst>
      <p:ext uri="{BB962C8B-B14F-4D97-AF65-F5344CB8AC3E}">
        <p14:creationId xmlns:p14="http://schemas.microsoft.com/office/powerpoint/2010/main" val="388229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0A06A-A102-DDAC-5BB1-02CF104547BB}"/>
              </a:ext>
            </a:extLst>
          </p:cNvPr>
          <p:cNvSpPr>
            <a:spLocks noGrp="1"/>
          </p:cNvSpPr>
          <p:nvPr>
            <p:ph idx="1"/>
          </p:nvPr>
        </p:nvSpPr>
        <p:spPr>
          <a:xfrm>
            <a:off x="2798619" y="1224493"/>
            <a:ext cx="7917007" cy="3590258"/>
          </a:xfrm>
        </p:spPr>
        <p:txBody>
          <a:bodyPr/>
          <a:lstStyle/>
          <a:p>
            <a:r>
              <a:rPr lang="en-GB" i="1" dirty="0">
                <a:solidFill>
                  <a:srgbClr val="999988"/>
                </a:solidFill>
              </a:rPr>
              <a:t>#perform differential usage testing using </a:t>
            </a:r>
            <a:r>
              <a:rPr lang="en-GB" i="1" dirty="0" err="1">
                <a:solidFill>
                  <a:srgbClr val="999988"/>
                </a:solidFill>
              </a:rPr>
              <a:t>testDTU</a:t>
            </a:r>
            <a:r>
              <a:rPr lang="en-GB" i="1" dirty="0">
                <a:solidFill>
                  <a:srgbClr val="999988"/>
                </a:solidFill>
              </a:rPr>
              <a:t> </a:t>
            </a:r>
            <a:endParaRPr lang="en-IT" i="1" dirty="0">
              <a:solidFill>
                <a:srgbClr val="999988"/>
              </a:solidFill>
            </a:endParaRPr>
          </a:p>
        </p:txBody>
      </p:sp>
      <p:pic>
        <p:nvPicPr>
          <p:cNvPr id="5" name="Picture 4">
            <a:extLst>
              <a:ext uri="{FF2B5EF4-FFF2-40B4-BE49-F238E27FC236}">
                <a16:creationId xmlns:a16="http://schemas.microsoft.com/office/drawing/2014/main" id="{4CC467AF-8EE8-8F79-FBD3-804AC383FA7A}"/>
              </a:ext>
            </a:extLst>
          </p:cNvPr>
          <p:cNvPicPr>
            <a:picLocks noChangeAspect="1"/>
          </p:cNvPicPr>
          <p:nvPr/>
        </p:nvPicPr>
        <p:blipFill>
          <a:blip r:embed="rId2"/>
          <a:stretch>
            <a:fillRect/>
          </a:stretch>
        </p:blipFill>
        <p:spPr>
          <a:xfrm>
            <a:off x="4043362" y="1798637"/>
            <a:ext cx="2819400" cy="1739900"/>
          </a:xfrm>
          <a:prstGeom prst="rect">
            <a:avLst/>
          </a:prstGeom>
        </p:spPr>
      </p:pic>
      <p:pic>
        <p:nvPicPr>
          <p:cNvPr id="7" name="Picture 6" descr="A white text with black text&#10;&#10;Description automatically generated">
            <a:extLst>
              <a:ext uri="{FF2B5EF4-FFF2-40B4-BE49-F238E27FC236}">
                <a16:creationId xmlns:a16="http://schemas.microsoft.com/office/drawing/2014/main" id="{C830DD39-3305-B18B-2012-B1B6DA521EDE}"/>
              </a:ext>
            </a:extLst>
          </p:cNvPr>
          <p:cNvPicPr>
            <a:picLocks noChangeAspect="1"/>
          </p:cNvPicPr>
          <p:nvPr/>
        </p:nvPicPr>
        <p:blipFill>
          <a:blip r:embed="rId3"/>
          <a:stretch>
            <a:fillRect/>
          </a:stretch>
        </p:blipFill>
        <p:spPr>
          <a:xfrm>
            <a:off x="175619" y="3968750"/>
            <a:ext cx="11840761" cy="3237314"/>
          </a:xfrm>
          <a:prstGeom prst="rect">
            <a:avLst/>
          </a:prstGeom>
        </p:spPr>
      </p:pic>
    </p:spTree>
    <p:extLst>
      <p:ext uri="{BB962C8B-B14F-4D97-AF65-F5344CB8AC3E}">
        <p14:creationId xmlns:p14="http://schemas.microsoft.com/office/powerpoint/2010/main" val="2164372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8C53-7400-A351-5008-49AEE938F42E}"/>
              </a:ext>
            </a:extLst>
          </p:cNvPr>
          <p:cNvSpPr>
            <a:spLocks noGrp="1"/>
          </p:cNvSpPr>
          <p:nvPr>
            <p:ph type="title"/>
          </p:nvPr>
        </p:nvSpPr>
        <p:spPr/>
        <p:txBody>
          <a:bodyPr/>
          <a:lstStyle/>
          <a:p>
            <a:r>
              <a:rPr lang="en-IT" dirty="0"/>
              <a:t>Building a heatmap and understanding results</a:t>
            </a:r>
          </a:p>
        </p:txBody>
      </p:sp>
      <p:sp>
        <p:nvSpPr>
          <p:cNvPr id="3" name="Content Placeholder 2">
            <a:extLst>
              <a:ext uri="{FF2B5EF4-FFF2-40B4-BE49-F238E27FC236}">
                <a16:creationId xmlns:a16="http://schemas.microsoft.com/office/drawing/2014/main" id="{5A0C9875-F197-8469-DD31-9702BAE45C3D}"/>
              </a:ext>
            </a:extLst>
          </p:cNvPr>
          <p:cNvSpPr>
            <a:spLocks noGrp="1"/>
          </p:cNvSpPr>
          <p:nvPr>
            <p:ph idx="1"/>
          </p:nvPr>
        </p:nvSpPr>
        <p:spPr/>
        <p:txBody>
          <a:bodyPr>
            <a:normAutofit/>
          </a:bodyPr>
          <a:lstStyle/>
          <a:p>
            <a:r>
              <a:rPr lang="en-IT" dirty="0"/>
              <a:t>How to get isoform fraction value (tips from IsoformSwitchAnalyzer):</a:t>
            </a:r>
          </a:p>
          <a:p>
            <a:pPr marL="264581" lvl="1" indent="0">
              <a:buNone/>
            </a:pPr>
            <a:r>
              <a:rPr lang="en-GB" dirty="0"/>
              <a:t>For each gene in each replicate sample the expression of all isoforms belonging to that gene (as annotated in \code{</a:t>
            </a:r>
            <a:r>
              <a:rPr lang="en-GB" dirty="0" err="1"/>
              <a:t>isoformExonAnnoation</a:t>
            </a:r>
            <a:r>
              <a:rPr lang="en-GB" dirty="0"/>
              <a:t>}) are summed to get the gene expression. It is therefore very important that the \code{</a:t>
            </a:r>
            <a:r>
              <a:rPr lang="en-GB" dirty="0" err="1"/>
              <a:t>isoformRepExpression</a:t>
            </a:r>
            <a:r>
              <a:rPr lang="en-GB" dirty="0"/>
              <a:t>} is unfiltered. For each gene/isoform in each condition (as indicate by \code{</a:t>
            </a:r>
            <a:r>
              <a:rPr lang="en-GB" dirty="0" err="1"/>
              <a:t>designMatrix</a:t>
            </a:r>
            <a:r>
              <a:rPr lang="en-GB" dirty="0"/>
              <a:t>}) the mean and standard error (of mean (measurement), </a:t>
            </a:r>
            <a:r>
              <a:rPr lang="en-GB" dirty="0" err="1"/>
              <a:t>s.e.m</a:t>
            </a:r>
            <a:r>
              <a:rPr lang="en-GB" dirty="0"/>
              <a:t>) are calculated. Since all samples are considered it is very important the \code{</a:t>
            </a:r>
            <a:r>
              <a:rPr lang="en-GB" dirty="0" err="1"/>
              <a:t>isoformRepExpression</a:t>
            </a:r>
            <a:r>
              <a:rPr lang="en-GB" dirty="0"/>
              <a:t>} does not contain technical replicates</a:t>
            </a:r>
          </a:p>
          <a:p>
            <a:pPr marL="264581" lvl="1" indent="0">
              <a:buNone/>
            </a:pPr>
            <a:r>
              <a:rPr lang="en-GB" dirty="0"/>
              <a:t>isoform fraction (IF) values are calculated as &lt;</a:t>
            </a:r>
            <a:r>
              <a:rPr lang="en-GB" dirty="0" err="1"/>
              <a:t>isoform_exp</a:t>
            </a:r>
            <a:r>
              <a:rPr lang="en-GB" dirty="0"/>
              <a:t>&gt; / &lt;</a:t>
            </a:r>
            <a:r>
              <a:rPr lang="en-GB" dirty="0" err="1"/>
              <a:t>gene_exp</a:t>
            </a:r>
            <a:r>
              <a:rPr lang="en-GB" dirty="0"/>
              <a:t>&gt;</a:t>
            </a:r>
            <a:endParaRPr lang="en-IT" dirty="0"/>
          </a:p>
        </p:txBody>
      </p:sp>
    </p:spTree>
    <p:extLst>
      <p:ext uri="{BB962C8B-B14F-4D97-AF65-F5344CB8AC3E}">
        <p14:creationId xmlns:p14="http://schemas.microsoft.com/office/powerpoint/2010/main" val="837363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7937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793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670179"/>
            <a:ext cx="3971932" cy="4597141"/>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B4B55F-C4D2-17B5-6D8A-7718D963F9DE}"/>
              </a:ext>
            </a:extLst>
          </p:cNvPr>
          <p:cNvSpPr>
            <a:spLocks noGrp="1"/>
          </p:cNvSpPr>
          <p:nvPr>
            <p:ph idx="1"/>
          </p:nvPr>
        </p:nvSpPr>
        <p:spPr>
          <a:xfrm>
            <a:off x="5612819" y="476041"/>
            <a:ext cx="5320696" cy="6985416"/>
          </a:xfrm>
        </p:spPr>
        <p:txBody>
          <a:bodyPr anchor="ctr">
            <a:normAutofit fontScale="92500" lnSpcReduction="10000"/>
          </a:bodyPr>
          <a:lstStyle/>
          <a:p>
            <a:r>
              <a:rPr lang="en-GB" dirty="0"/>
              <a:t>I</a:t>
            </a:r>
            <a:r>
              <a:rPr lang="en-IT" dirty="0"/>
              <a:t>f the validation proves to be sustaining the data there are no significative differences in the absolute amount of intron retention or transcriptamong classes, altough CRIS D is on the lower end of intron retention (both known and unknown) and alternative transcript usage, suggesting a protective role in the overexpression of spliging regulator genes</a:t>
            </a:r>
          </a:p>
          <a:p>
            <a:endParaRPr lang="en-IT" dirty="0"/>
          </a:p>
          <a:p>
            <a:r>
              <a:rPr lang="en-IT" dirty="0"/>
              <a:t>Qualitative differences in the phenomena can be seen, however the enrichment is mostly based on a limited amount of genes</a:t>
            </a:r>
          </a:p>
          <a:p>
            <a:endParaRPr lang="en-IT" dirty="0"/>
          </a:p>
          <a:p>
            <a:r>
              <a:rPr lang="en-IT" dirty="0"/>
              <a:t>Rather than convergence, a high variability can be seen in the intron retention events, both in replicates and among classes. No key event was shared among all the sample in a determined class</a:t>
            </a:r>
          </a:p>
          <a:p>
            <a:endParaRPr lang="en-IT" dirty="0"/>
          </a:p>
          <a:p>
            <a:r>
              <a:rPr lang="en-GB" dirty="0"/>
              <a:t>I</a:t>
            </a:r>
            <a:r>
              <a:rPr lang="en-IT" dirty="0"/>
              <a:t>dentification of potential neoantigens form unknown transcripts could help in elucidating the role of these events, and help in explaining the heterogeneity in the immune response</a:t>
            </a:r>
          </a:p>
        </p:txBody>
      </p:sp>
      <p:sp>
        <p:nvSpPr>
          <p:cNvPr id="6" name="Oval 5">
            <a:extLst>
              <a:ext uri="{FF2B5EF4-FFF2-40B4-BE49-F238E27FC236}">
                <a16:creationId xmlns:a16="http://schemas.microsoft.com/office/drawing/2014/main" id="{856339CD-F278-0BA8-64DC-C74E3F83D38D}"/>
              </a:ext>
            </a:extLst>
          </p:cNvPr>
          <p:cNvSpPr/>
          <p:nvPr/>
        </p:nvSpPr>
        <p:spPr>
          <a:xfrm>
            <a:off x="1326255" y="2331973"/>
            <a:ext cx="3554268" cy="32735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2400" dirty="0"/>
              <a:t>CONCLUSIONS</a:t>
            </a:r>
          </a:p>
        </p:txBody>
      </p:sp>
    </p:spTree>
    <p:extLst>
      <p:ext uri="{BB962C8B-B14F-4D97-AF65-F5344CB8AC3E}">
        <p14:creationId xmlns:p14="http://schemas.microsoft.com/office/powerpoint/2010/main" val="1545690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E02DEC7-FBE8-2931-C65F-9794E093F88F}"/>
              </a:ext>
            </a:extLst>
          </p:cNvPr>
          <p:cNvSpPr>
            <a:spLocks noGrp="1"/>
          </p:cNvSpPr>
          <p:nvPr>
            <p:ph type="title"/>
          </p:nvPr>
        </p:nvSpPr>
        <p:spPr>
          <a:xfrm>
            <a:off x="804672" y="2564493"/>
            <a:ext cx="4486656" cy="1525175"/>
          </a:xfrm>
        </p:spPr>
        <p:txBody>
          <a:bodyPr vert="horz" lIns="91440" tIns="45720" rIns="91440" bIns="45720" rtlCol="0" anchor="b" anchorCtr="1">
            <a:noAutofit/>
          </a:bodyPr>
          <a:lstStyle/>
          <a:p>
            <a:pPr>
              <a:lnSpc>
                <a:spcPct val="90000"/>
              </a:lnSpc>
            </a:pPr>
            <a:r>
              <a:rPr lang="en-US" sz="2400" dirty="0"/>
              <a:t>How to detect and quantify de-novo intron retention events?</a:t>
            </a:r>
          </a:p>
        </p:txBody>
      </p:sp>
      <p:pic>
        <p:nvPicPr>
          <p:cNvPr id="8" name="Picture 2" descr="Fig. 2">
            <a:extLst>
              <a:ext uri="{FF2B5EF4-FFF2-40B4-BE49-F238E27FC236}">
                <a16:creationId xmlns:a16="http://schemas.microsoft.com/office/drawing/2014/main" id="{4B574C02-D95F-836A-0277-69B79037AB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835356" y="755586"/>
            <a:ext cx="4486656" cy="639367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F0B75F51-917F-EDEC-085B-DBEE13716055}"/>
              </a:ext>
            </a:extLst>
          </p:cNvPr>
          <p:cNvSpPr>
            <a:spLocks noGrp="1"/>
          </p:cNvSpPr>
          <p:nvPr>
            <p:ph type="body" sz="half" idx="2"/>
          </p:nvPr>
        </p:nvSpPr>
        <p:spPr>
          <a:xfrm>
            <a:off x="1150620" y="5118368"/>
            <a:ext cx="3794760" cy="1071068"/>
          </a:xfrm>
        </p:spPr>
        <p:txBody>
          <a:bodyPr>
            <a:normAutofit fontScale="92500" lnSpcReduction="20000"/>
          </a:bodyPr>
          <a:lstStyle/>
          <a:p>
            <a:r>
              <a:rPr lang="en-IT" dirty="0"/>
              <a:t>IRFinder</a:t>
            </a:r>
          </a:p>
          <a:p>
            <a:r>
              <a:rPr lang="en-GB" dirty="0">
                <a:hlinkClick r:id="rId3"/>
              </a:rPr>
              <a:t>https://</a:t>
            </a:r>
            <a:r>
              <a:rPr lang="en-GB" dirty="0" err="1">
                <a:hlinkClick r:id="rId3"/>
              </a:rPr>
              <a:t>genomebiology.biomedcentral.com</a:t>
            </a:r>
            <a:r>
              <a:rPr lang="en-GB" dirty="0">
                <a:hlinkClick r:id="rId3"/>
              </a:rPr>
              <a:t>/articles/10.1186/s13059-021-02515-8#article-info</a:t>
            </a:r>
            <a:endParaRPr lang="en-IT" dirty="0"/>
          </a:p>
          <a:p>
            <a:endParaRPr lang="en-IT" dirty="0"/>
          </a:p>
        </p:txBody>
      </p:sp>
    </p:spTree>
    <p:extLst>
      <p:ext uri="{BB962C8B-B14F-4D97-AF65-F5344CB8AC3E}">
        <p14:creationId xmlns:p14="http://schemas.microsoft.com/office/powerpoint/2010/main" val="2178593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D235DB-B848-9B8D-BC28-6240DE939288}"/>
              </a:ext>
            </a:extLst>
          </p:cNvPr>
          <p:cNvSpPr>
            <a:spLocks noGrp="1"/>
          </p:cNvSpPr>
          <p:nvPr>
            <p:ph type="title"/>
          </p:nvPr>
        </p:nvSpPr>
        <p:spPr>
          <a:xfrm>
            <a:off x="804672" y="1829775"/>
            <a:ext cx="4475892" cy="1188720"/>
          </a:xfrm>
          <a:solidFill>
            <a:srgbClr val="FFFFFF"/>
          </a:solidFill>
          <a:ln>
            <a:solidFill>
              <a:srgbClr val="404040"/>
            </a:solidFill>
          </a:ln>
        </p:spPr>
        <p:txBody>
          <a:bodyPr>
            <a:normAutofit fontScale="90000"/>
          </a:bodyPr>
          <a:lstStyle/>
          <a:p>
            <a:r>
              <a:rPr lang="en-IT" dirty="0"/>
              <a:t>The advantages of using IRFinder</a:t>
            </a:r>
          </a:p>
        </p:txBody>
      </p:sp>
      <p:sp>
        <p:nvSpPr>
          <p:cNvPr id="11" name="Content Placeholder 10">
            <a:extLst>
              <a:ext uri="{FF2B5EF4-FFF2-40B4-BE49-F238E27FC236}">
                <a16:creationId xmlns:a16="http://schemas.microsoft.com/office/drawing/2014/main" id="{27343E87-AF07-FD8B-6EF4-87C3148E0CC7}"/>
              </a:ext>
            </a:extLst>
          </p:cNvPr>
          <p:cNvSpPr>
            <a:spLocks noGrp="1"/>
          </p:cNvSpPr>
          <p:nvPr>
            <p:ph idx="1"/>
          </p:nvPr>
        </p:nvSpPr>
        <p:spPr>
          <a:xfrm>
            <a:off x="793891" y="3859122"/>
            <a:ext cx="4475892" cy="1520553"/>
          </a:xfrm>
        </p:spPr>
        <p:txBody>
          <a:bodyPr>
            <a:normAutofit lnSpcReduction="10000"/>
          </a:bodyPr>
          <a:lstStyle/>
          <a:p>
            <a:r>
              <a:rPr lang="en-IT" dirty="0">
                <a:solidFill>
                  <a:schemeClr val="tx1"/>
                </a:solidFill>
              </a:rPr>
              <a:t>CNN network is used as a filter and selects all IR events with a minimum of </a:t>
            </a:r>
            <a:r>
              <a:rPr lang="en-IT" b="1" dirty="0">
                <a:solidFill>
                  <a:schemeClr val="tx1"/>
                </a:solidFill>
              </a:rPr>
              <a:t>0.05%IR Ratio</a:t>
            </a:r>
            <a:r>
              <a:rPr lang="en-IT" dirty="0">
                <a:solidFill>
                  <a:schemeClr val="tx1"/>
                </a:solidFill>
              </a:rPr>
              <a:t>. It then assigns a </a:t>
            </a:r>
            <a:r>
              <a:rPr lang="en-IT" b="1" dirty="0">
                <a:solidFill>
                  <a:schemeClr val="tx1"/>
                </a:solidFill>
              </a:rPr>
              <a:t>IR score</a:t>
            </a:r>
            <a:r>
              <a:rPr lang="en-IT" dirty="0">
                <a:solidFill>
                  <a:schemeClr val="tx1"/>
                </a:solidFill>
              </a:rPr>
              <a:t>, mostly based on a predictive training set</a:t>
            </a:r>
          </a:p>
          <a:p>
            <a:endParaRPr lang="en-US" dirty="0">
              <a:solidFill>
                <a:schemeClr val="tx1"/>
              </a:solidFill>
            </a:endParaRPr>
          </a:p>
        </p:txBody>
      </p:sp>
      <p:pic>
        <p:nvPicPr>
          <p:cNvPr id="7" name="Picture 2" descr="figure 3">
            <a:extLst>
              <a:ext uri="{FF2B5EF4-FFF2-40B4-BE49-F238E27FC236}">
                <a16:creationId xmlns:a16="http://schemas.microsoft.com/office/drawing/2014/main" id="{5BD7C4B6-FE25-8196-641F-4EF5A71C5C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1" r="-3" b="-3"/>
          <a:stretch/>
        </p:blipFill>
        <p:spPr bwMode="auto">
          <a:xfrm>
            <a:off x="6466115" y="843008"/>
            <a:ext cx="5440582" cy="6032229"/>
          </a:xfrm>
          <a:prstGeom prst="rect">
            <a:avLst/>
          </a:prstGeom>
          <a:noFill/>
          <a:ln w="3175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9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3EE1-40BE-CC95-8354-FE7E022929FE}"/>
              </a:ext>
            </a:extLst>
          </p:cNvPr>
          <p:cNvSpPr>
            <a:spLocks noGrp="1"/>
          </p:cNvSpPr>
          <p:nvPr>
            <p:ph type="title"/>
          </p:nvPr>
        </p:nvSpPr>
        <p:spPr>
          <a:xfrm>
            <a:off x="9263934" y="119346"/>
            <a:ext cx="2733947" cy="369332"/>
          </a:xfrm>
        </p:spPr>
        <p:txBody>
          <a:bodyPr>
            <a:noAutofit/>
          </a:bodyPr>
          <a:lstStyle/>
          <a:p>
            <a:r>
              <a:rPr lang="en-IT" sz="2400" dirty="0"/>
              <a:t>The pipeline</a:t>
            </a:r>
          </a:p>
        </p:txBody>
      </p:sp>
      <p:sp>
        <p:nvSpPr>
          <p:cNvPr id="4" name="Rectangle 3">
            <a:extLst>
              <a:ext uri="{FF2B5EF4-FFF2-40B4-BE49-F238E27FC236}">
                <a16:creationId xmlns:a16="http://schemas.microsoft.com/office/drawing/2014/main" id="{4F252653-96E3-52E2-EA30-67A4F4990068}"/>
              </a:ext>
            </a:extLst>
          </p:cNvPr>
          <p:cNvSpPr/>
          <p:nvPr/>
        </p:nvSpPr>
        <p:spPr>
          <a:xfrm>
            <a:off x="1362936" y="1748128"/>
            <a:ext cx="2390470" cy="199341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Introns selected yb CNN with a IR-ratio</a:t>
            </a:r>
          </a:p>
          <a:p>
            <a:pPr marL="285750" indent="-285750">
              <a:buFontTx/>
              <a:buChar char="-"/>
            </a:pPr>
            <a:r>
              <a:rPr lang="en-IT" dirty="0">
                <a:solidFill>
                  <a:schemeClr val="tx1"/>
                </a:solidFill>
              </a:rPr>
              <a:t>0.05 (default for IRFinder)</a:t>
            </a:r>
          </a:p>
          <a:p>
            <a:pPr marL="285750" indent="-285750">
              <a:buFontTx/>
              <a:buChar char="-"/>
            </a:pPr>
            <a:r>
              <a:rPr lang="en-IT" dirty="0">
                <a:solidFill>
                  <a:schemeClr val="tx1"/>
                </a:solidFill>
              </a:rPr>
              <a:t>0.1</a:t>
            </a:r>
          </a:p>
          <a:p>
            <a:pPr marL="285750" indent="-285750">
              <a:buFontTx/>
              <a:buChar char="-"/>
            </a:pPr>
            <a:r>
              <a:rPr lang="en-IT" dirty="0">
                <a:solidFill>
                  <a:schemeClr val="tx1"/>
                </a:solidFill>
              </a:rPr>
              <a:t>0.2</a:t>
            </a:r>
          </a:p>
          <a:p>
            <a:pPr marL="285750" indent="-285750">
              <a:buFontTx/>
              <a:buChar char="-"/>
            </a:pPr>
            <a:r>
              <a:rPr lang="en-IT" dirty="0">
                <a:solidFill>
                  <a:schemeClr val="tx1"/>
                </a:solidFill>
              </a:rPr>
              <a:t>0.3</a:t>
            </a:r>
          </a:p>
        </p:txBody>
      </p:sp>
      <p:sp>
        <p:nvSpPr>
          <p:cNvPr id="5" name="TextBox 4">
            <a:extLst>
              <a:ext uri="{FF2B5EF4-FFF2-40B4-BE49-F238E27FC236}">
                <a16:creationId xmlns:a16="http://schemas.microsoft.com/office/drawing/2014/main" id="{762B19A5-1D08-5FB6-0DE0-CEA374055051}"/>
              </a:ext>
            </a:extLst>
          </p:cNvPr>
          <p:cNvSpPr txBox="1"/>
          <p:nvPr/>
        </p:nvSpPr>
        <p:spPr>
          <a:xfrm>
            <a:off x="1991830" y="1143727"/>
            <a:ext cx="1132682" cy="369332"/>
          </a:xfrm>
          <a:prstGeom prst="rect">
            <a:avLst/>
          </a:prstGeom>
          <a:solidFill>
            <a:schemeClr val="bg1"/>
          </a:solidFill>
        </p:spPr>
        <p:txBody>
          <a:bodyPr wrap="none" rtlCol="0">
            <a:spAutoFit/>
          </a:bodyPr>
          <a:lstStyle/>
          <a:p>
            <a:r>
              <a:rPr lang="en-IT" b="1" dirty="0"/>
              <a:t>IRFinder</a:t>
            </a:r>
          </a:p>
        </p:txBody>
      </p:sp>
      <p:cxnSp>
        <p:nvCxnSpPr>
          <p:cNvPr id="6" name="Straight Arrow Connector 5">
            <a:extLst>
              <a:ext uri="{FF2B5EF4-FFF2-40B4-BE49-F238E27FC236}">
                <a16:creationId xmlns:a16="http://schemas.microsoft.com/office/drawing/2014/main" id="{6A501DB6-BD9B-385E-E955-F3C57064BB2B}"/>
              </a:ext>
            </a:extLst>
          </p:cNvPr>
          <p:cNvCxnSpPr>
            <a:cxnSpLocks/>
            <a:stCxn id="5" idx="2"/>
            <a:endCxn id="4" idx="0"/>
          </p:cNvCxnSpPr>
          <p:nvPr/>
        </p:nvCxnSpPr>
        <p:spPr>
          <a:xfrm>
            <a:off x="2558171" y="1513059"/>
            <a:ext cx="0" cy="235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32AE773-7FC7-7F81-0E3B-C4B58502FB3D}"/>
              </a:ext>
            </a:extLst>
          </p:cNvPr>
          <p:cNvSpPr/>
          <p:nvPr/>
        </p:nvSpPr>
        <p:spPr>
          <a:xfrm>
            <a:off x="4587006" y="1912959"/>
            <a:ext cx="2531036" cy="8469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ysClr val="windowText" lastClr="000000"/>
                </a:solidFill>
              </a:rPr>
              <a:t>Introns detected as exons in not annotated transcripts </a:t>
            </a:r>
          </a:p>
        </p:txBody>
      </p:sp>
      <p:sp>
        <p:nvSpPr>
          <p:cNvPr id="8" name="TextBox 7">
            <a:extLst>
              <a:ext uri="{FF2B5EF4-FFF2-40B4-BE49-F238E27FC236}">
                <a16:creationId xmlns:a16="http://schemas.microsoft.com/office/drawing/2014/main" id="{90FF73AA-80CD-8539-E691-70A8C5D640AA}"/>
              </a:ext>
            </a:extLst>
          </p:cNvPr>
          <p:cNvSpPr txBox="1"/>
          <p:nvPr/>
        </p:nvSpPr>
        <p:spPr>
          <a:xfrm>
            <a:off x="6801757" y="1160677"/>
            <a:ext cx="1154740" cy="369332"/>
          </a:xfrm>
          <a:prstGeom prst="rect">
            <a:avLst/>
          </a:prstGeom>
          <a:solidFill>
            <a:schemeClr val="bg1"/>
          </a:solidFill>
        </p:spPr>
        <p:txBody>
          <a:bodyPr wrap="none" rtlCol="0">
            <a:spAutoFit/>
          </a:bodyPr>
          <a:lstStyle/>
          <a:p>
            <a:r>
              <a:rPr lang="en-IT" b="1" dirty="0"/>
              <a:t>Stringtie</a:t>
            </a:r>
          </a:p>
        </p:txBody>
      </p:sp>
      <p:sp>
        <p:nvSpPr>
          <p:cNvPr id="13" name="Rectangle 12">
            <a:extLst>
              <a:ext uri="{FF2B5EF4-FFF2-40B4-BE49-F238E27FC236}">
                <a16:creationId xmlns:a16="http://schemas.microsoft.com/office/drawing/2014/main" id="{92FDAD4D-21A4-4085-1150-1812ED0E66DD}"/>
              </a:ext>
            </a:extLst>
          </p:cNvPr>
          <p:cNvSpPr/>
          <p:nvPr/>
        </p:nvSpPr>
        <p:spPr>
          <a:xfrm>
            <a:off x="2492853" y="4157904"/>
            <a:ext cx="2826348" cy="77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Not annotated introns with strong credibility</a:t>
            </a:r>
          </a:p>
        </p:txBody>
      </p:sp>
      <p:sp>
        <p:nvSpPr>
          <p:cNvPr id="15" name="Rectangle 14">
            <a:extLst>
              <a:ext uri="{FF2B5EF4-FFF2-40B4-BE49-F238E27FC236}">
                <a16:creationId xmlns:a16="http://schemas.microsoft.com/office/drawing/2014/main" id="{D369EB11-F941-552D-ABF7-A62A7F69ABD2}"/>
              </a:ext>
            </a:extLst>
          </p:cNvPr>
          <p:cNvSpPr/>
          <p:nvPr/>
        </p:nvSpPr>
        <p:spPr>
          <a:xfrm>
            <a:off x="7586304" y="1735904"/>
            <a:ext cx="3098800" cy="84691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D</a:t>
            </a:r>
            <a:r>
              <a:rPr lang="en-IT" dirty="0">
                <a:ln w="0"/>
                <a:solidFill>
                  <a:schemeClr val="tx1"/>
                </a:solidFill>
                <a:effectLst>
                  <a:outerShdw blurRad="38100" dist="19050" dir="2700000" algn="tl" rotWithShape="0">
                    <a:schemeClr val="dk1">
                      <a:alpha val="40000"/>
                    </a:schemeClr>
                  </a:outerShdw>
                </a:effectLst>
              </a:rPr>
              <a:t>etection and quantification of isoforms for each gene</a:t>
            </a:r>
          </a:p>
        </p:txBody>
      </p:sp>
      <p:sp>
        <p:nvSpPr>
          <p:cNvPr id="16" name="Rectangle 15">
            <a:extLst>
              <a:ext uri="{FF2B5EF4-FFF2-40B4-BE49-F238E27FC236}">
                <a16:creationId xmlns:a16="http://schemas.microsoft.com/office/drawing/2014/main" id="{690AEC16-CCA9-EC54-0A80-C997F57B8621}"/>
              </a:ext>
            </a:extLst>
          </p:cNvPr>
          <p:cNvSpPr/>
          <p:nvPr/>
        </p:nvSpPr>
        <p:spPr>
          <a:xfrm>
            <a:off x="7519725" y="3710299"/>
            <a:ext cx="3231958" cy="846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Charachterization of transcriptional heterogeneity and alterantive splicing events</a:t>
            </a:r>
          </a:p>
        </p:txBody>
      </p:sp>
      <p:cxnSp>
        <p:nvCxnSpPr>
          <p:cNvPr id="17" name="Straight Arrow Connector 16">
            <a:extLst>
              <a:ext uri="{FF2B5EF4-FFF2-40B4-BE49-F238E27FC236}">
                <a16:creationId xmlns:a16="http://schemas.microsoft.com/office/drawing/2014/main" id="{9C61A81F-801B-641B-CB3F-95EFA8CA95E4}"/>
              </a:ext>
            </a:extLst>
          </p:cNvPr>
          <p:cNvCxnSpPr>
            <a:cxnSpLocks/>
            <a:stCxn id="15" idx="2"/>
            <a:endCxn id="16" idx="0"/>
          </p:cNvCxnSpPr>
          <p:nvPr/>
        </p:nvCxnSpPr>
        <p:spPr>
          <a:xfrm>
            <a:off x="9135704" y="2582817"/>
            <a:ext cx="0" cy="1127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B3CA51E-20C1-FA14-3D11-A8B3F73159F4}"/>
              </a:ext>
            </a:extLst>
          </p:cNvPr>
          <p:cNvSpPr/>
          <p:nvPr/>
        </p:nvSpPr>
        <p:spPr>
          <a:xfrm>
            <a:off x="111635" y="419097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sp>
        <p:nvSpPr>
          <p:cNvPr id="71" name="Rectangle 70">
            <a:extLst>
              <a:ext uri="{FF2B5EF4-FFF2-40B4-BE49-F238E27FC236}">
                <a16:creationId xmlns:a16="http://schemas.microsoft.com/office/drawing/2014/main" id="{3BFE945E-F781-C8BA-716D-F09F28218A71}"/>
              </a:ext>
            </a:extLst>
          </p:cNvPr>
          <p:cNvSpPr/>
          <p:nvPr/>
        </p:nvSpPr>
        <p:spPr>
          <a:xfrm>
            <a:off x="10024397" y="2761932"/>
            <a:ext cx="1957452" cy="773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T" dirty="0"/>
              <a:t>CRIS CLASSIFICATION</a:t>
            </a:r>
          </a:p>
        </p:txBody>
      </p:sp>
      <p:cxnSp>
        <p:nvCxnSpPr>
          <p:cNvPr id="73" name="Straight Arrow Connector 72">
            <a:extLst>
              <a:ext uri="{FF2B5EF4-FFF2-40B4-BE49-F238E27FC236}">
                <a16:creationId xmlns:a16="http://schemas.microsoft.com/office/drawing/2014/main" id="{478A7EA6-0817-0975-F66A-BDD11F57758F}"/>
              </a:ext>
            </a:extLst>
          </p:cNvPr>
          <p:cNvCxnSpPr>
            <a:cxnSpLocks/>
            <a:stCxn id="71" idx="1"/>
          </p:cNvCxnSpPr>
          <p:nvPr/>
        </p:nvCxnSpPr>
        <p:spPr>
          <a:xfrm flipH="1">
            <a:off x="9135705" y="3148598"/>
            <a:ext cx="888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8A258D9B-08D8-EA9E-F105-ECEDC6240CF7}"/>
              </a:ext>
            </a:extLst>
          </p:cNvPr>
          <p:cNvSpPr/>
          <p:nvPr/>
        </p:nvSpPr>
        <p:spPr>
          <a:xfrm>
            <a:off x="7128174" y="4765228"/>
            <a:ext cx="2204357" cy="528095"/>
          </a:xfrm>
          <a:prstGeom prst="rect">
            <a:avLst/>
          </a:prstGeom>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t> ANNOTATED</a:t>
            </a:r>
          </a:p>
        </p:txBody>
      </p:sp>
      <p:sp>
        <p:nvSpPr>
          <p:cNvPr id="76" name="Rectangle 75">
            <a:extLst>
              <a:ext uri="{FF2B5EF4-FFF2-40B4-BE49-F238E27FC236}">
                <a16:creationId xmlns:a16="http://schemas.microsoft.com/office/drawing/2014/main" id="{882D95BE-3667-B09D-5016-A242158D47BF}"/>
              </a:ext>
            </a:extLst>
          </p:cNvPr>
          <p:cNvSpPr/>
          <p:nvPr/>
        </p:nvSpPr>
        <p:spPr>
          <a:xfrm>
            <a:off x="9332531" y="4765229"/>
            <a:ext cx="2204357" cy="528095"/>
          </a:xfrm>
          <a:prstGeom prst="rect">
            <a:avLst/>
          </a:prstGeom>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t>NOT ANNOTATED</a:t>
            </a:r>
          </a:p>
        </p:txBody>
      </p:sp>
      <p:cxnSp>
        <p:nvCxnSpPr>
          <p:cNvPr id="78" name="Elbow Connector 77">
            <a:extLst>
              <a:ext uri="{FF2B5EF4-FFF2-40B4-BE49-F238E27FC236}">
                <a16:creationId xmlns:a16="http://schemas.microsoft.com/office/drawing/2014/main" id="{EB35B57D-F652-EE54-CE4F-30C87AD8632E}"/>
              </a:ext>
            </a:extLst>
          </p:cNvPr>
          <p:cNvCxnSpPr>
            <a:cxnSpLocks/>
            <a:stCxn id="16" idx="1"/>
            <a:endCxn id="74" idx="0"/>
          </p:cNvCxnSpPr>
          <p:nvPr/>
        </p:nvCxnSpPr>
        <p:spPr>
          <a:xfrm rot="10800000" flipH="1" flipV="1">
            <a:off x="7519725" y="4133394"/>
            <a:ext cx="710628" cy="631834"/>
          </a:xfrm>
          <a:prstGeom prst="bentConnector4">
            <a:avLst>
              <a:gd name="adj1" fmla="val -3216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F2B597F1-E980-F9BD-82C1-9C474ABAFC3B}"/>
              </a:ext>
            </a:extLst>
          </p:cNvPr>
          <p:cNvCxnSpPr>
            <a:stCxn id="16" idx="3"/>
            <a:endCxn id="76" idx="0"/>
          </p:cNvCxnSpPr>
          <p:nvPr/>
        </p:nvCxnSpPr>
        <p:spPr>
          <a:xfrm flipH="1">
            <a:off x="10434709" y="4133394"/>
            <a:ext cx="316974" cy="631834"/>
          </a:xfrm>
          <a:prstGeom prst="bentConnector4">
            <a:avLst>
              <a:gd name="adj1" fmla="val -72119"/>
              <a:gd name="adj2" fmla="val 8348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7C2489BE-805C-8CF6-9B50-12F020EED497}"/>
              </a:ext>
            </a:extLst>
          </p:cNvPr>
          <p:cNvSpPr txBox="1"/>
          <p:nvPr/>
        </p:nvSpPr>
        <p:spPr>
          <a:xfrm>
            <a:off x="7128174" y="5298012"/>
            <a:ext cx="2204356" cy="1200329"/>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t>Quantitative comparison among classes</a:t>
            </a:r>
          </a:p>
          <a:p>
            <a:pPr marL="285750" indent="-285750">
              <a:buFontTx/>
              <a:buChar char="-"/>
            </a:pPr>
            <a:r>
              <a:rPr lang="en-IT" dirty="0"/>
              <a:t>Biotype evaluation</a:t>
            </a:r>
          </a:p>
        </p:txBody>
      </p:sp>
      <p:sp>
        <p:nvSpPr>
          <p:cNvPr id="104" name="Rectangle 103">
            <a:extLst>
              <a:ext uri="{FF2B5EF4-FFF2-40B4-BE49-F238E27FC236}">
                <a16:creationId xmlns:a16="http://schemas.microsoft.com/office/drawing/2014/main" id="{6ED7E100-20A7-970F-B32E-0AB99817CF7B}"/>
              </a:ext>
            </a:extLst>
          </p:cNvPr>
          <p:cNvSpPr/>
          <p:nvPr/>
        </p:nvSpPr>
        <p:spPr>
          <a:xfrm>
            <a:off x="4349666" y="145778"/>
            <a:ext cx="1939071" cy="342900"/>
          </a:xfrm>
          <a:prstGeom prst="rect">
            <a:avLst/>
          </a:prstGeom>
          <a:solidFill>
            <a:srgbClr val="FAD34F"/>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ysClr val="windowText" lastClr="000000"/>
                </a:solidFill>
              </a:rPr>
              <a:t>158 samples</a:t>
            </a:r>
          </a:p>
        </p:txBody>
      </p:sp>
      <p:sp>
        <p:nvSpPr>
          <p:cNvPr id="106" name="Rounded Rectangle 105">
            <a:extLst>
              <a:ext uri="{FF2B5EF4-FFF2-40B4-BE49-F238E27FC236}">
                <a16:creationId xmlns:a16="http://schemas.microsoft.com/office/drawing/2014/main" id="{C48C9EA3-8B0B-6C84-3A52-4F902770183B}"/>
              </a:ext>
            </a:extLst>
          </p:cNvPr>
          <p:cNvSpPr/>
          <p:nvPr/>
        </p:nvSpPr>
        <p:spPr>
          <a:xfrm>
            <a:off x="4721678" y="731605"/>
            <a:ext cx="1195045" cy="389815"/>
          </a:xfrm>
          <a:prstGeom prst="roundRect">
            <a:avLst/>
          </a:prstGeom>
          <a:solidFill>
            <a:srgbClr val="C27A8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T" dirty="0"/>
              <a:t>STAR</a:t>
            </a:r>
          </a:p>
        </p:txBody>
      </p:sp>
      <p:cxnSp>
        <p:nvCxnSpPr>
          <p:cNvPr id="108" name="Straight Arrow Connector 107">
            <a:extLst>
              <a:ext uri="{FF2B5EF4-FFF2-40B4-BE49-F238E27FC236}">
                <a16:creationId xmlns:a16="http://schemas.microsoft.com/office/drawing/2014/main" id="{C8CD1FBD-35D7-F9EE-B1CF-E55E8DE68058}"/>
              </a:ext>
            </a:extLst>
          </p:cNvPr>
          <p:cNvCxnSpPr>
            <a:stCxn id="104" idx="2"/>
            <a:endCxn id="106" idx="0"/>
          </p:cNvCxnSpPr>
          <p:nvPr/>
        </p:nvCxnSpPr>
        <p:spPr>
          <a:xfrm flipH="1">
            <a:off x="5319201" y="488678"/>
            <a:ext cx="1" cy="24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4EA16D8-8F86-C060-B31B-491F3A17C93C}"/>
              </a:ext>
            </a:extLst>
          </p:cNvPr>
          <p:cNvCxnSpPr>
            <a:stCxn id="106" idx="1"/>
            <a:endCxn id="5" idx="0"/>
          </p:cNvCxnSpPr>
          <p:nvPr/>
        </p:nvCxnSpPr>
        <p:spPr>
          <a:xfrm rot="10800000" flipV="1">
            <a:off x="2558172" y="926513"/>
            <a:ext cx="2163507" cy="2172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F004A873-A1BD-AB23-73C1-D099C003F775}"/>
              </a:ext>
            </a:extLst>
          </p:cNvPr>
          <p:cNvCxnSpPr>
            <a:stCxn id="106" idx="3"/>
            <a:endCxn id="8" idx="0"/>
          </p:cNvCxnSpPr>
          <p:nvPr/>
        </p:nvCxnSpPr>
        <p:spPr>
          <a:xfrm>
            <a:off x="5916723" y="926513"/>
            <a:ext cx="1462405" cy="234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F9936A5-E852-BEE5-558B-68AB2C8112A0}"/>
              </a:ext>
            </a:extLst>
          </p:cNvPr>
          <p:cNvSpPr txBox="1"/>
          <p:nvPr/>
        </p:nvSpPr>
        <p:spPr>
          <a:xfrm>
            <a:off x="9332532" y="5290523"/>
            <a:ext cx="2204356" cy="923330"/>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t>Quantitative comparison among classes</a:t>
            </a:r>
          </a:p>
        </p:txBody>
      </p:sp>
      <p:sp>
        <p:nvSpPr>
          <p:cNvPr id="120" name="Rectangle 119">
            <a:extLst>
              <a:ext uri="{FF2B5EF4-FFF2-40B4-BE49-F238E27FC236}">
                <a16:creationId xmlns:a16="http://schemas.microsoft.com/office/drawing/2014/main" id="{206DCE40-004A-BDEA-FE05-FF62483815CF}"/>
              </a:ext>
            </a:extLst>
          </p:cNvPr>
          <p:cNvSpPr/>
          <p:nvPr/>
        </p:nvSpPr>
        <p:spPr>
          <a:xfrm>
            <a:off x="10655765" y="6319003"/>
            <a:ext cx="1482557" cy="5838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T" dirty="0">
                <a:solidFill>
                  <a:schemeClr val="bg1"/>
                </a:solidFill>
              </a:rPr>
              <a:t>Ensembl gene informations</a:t>
            </a:r>
          </a:p>
        </p:txBody>
      </p:sp>
      <p:cxnSp>
        <p:nvCxnSpPr>
          <p:cNvPr id="121" name="Straight Arrow Connector 120">
            <a:extLst>
              <a:ext uri="{FF2B5EF4-FFF2-40B4-BE49-F238E27FC236}">
                <a16:creationId xmlns:a16="http://schemas.microsoft.com/office/drawing/2014/main" id="{D2F3E921-DE23-8E84-5CE7-8D24977DB882}"/>
              </a:ext>
            </a:extLst>
          </p:cNvPr>
          <p:cNvCxnSpPr>
            <a:cxnSpLocks/>
            <a:stCxn id="118" idx="2"/>
            <a:endCxn id="128" idx="0"/>
          </p:cNvCxnSpPr>
          <p:nvPr/>
        </p:nvCxnSpPr>
        <p:spPr>
          <a:xfrm flipH="1">
            <a:off x="10434709" y="6213853"/>
            <a:ext cx="1" cy="762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AA71D8F-47F3-E301-3753-FDC6A78FFB80}"/>
              </a:ext>
            </a:extLst>
          </p:cNvPr>
          <p:cNvCxnSpPr>
            <a:cxnSpLocks/>
            <a:stCxn id="120" idx="1"/>
          </p:cNvCxnSpPr>
          <p:nvPr/>
        </p:nvCxnSpPr>
        <p:spPr>
          <a:xfrm flipH="1">
            <a:off x="10434709" y="6610921"/>
            <a:ext cx="22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E378F923-16D5-2AE2-8702-F93E50F305F5}"/>
              </a:ext>
            </a:extLst>
          </p:cNvPr>
          <p:cNvSpPr/>
          <p:nvPr/>
        </p:nvSpPr>
        <p:spPr>
          <a:xfrm>
            <a:off x="9108852" y="6976099"/>
            <a:ext cx="2651714" cy="916985"/>
          </a:xfrm>
          <a:prstGeom prst="rect">
            <a:avLst/>
          </a:prstGeom>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T" dirty="0"/>
              <a:t>NOT ANNOTATED – ASSIGNED TO A GENOMIC REGION</a:t>
            </a:r>
          </a:p>
        </p:txBody>
      </p:sp>
      <p:cxnSp>
        <p:nvCxnSpPr>
          <p:cNvPr id="150" name="Elbow Connector 149">
            <a:extLst>
              <a:ext uri="{FF2B5EF4-FFF2-40B4-BE49-F238E27FC236}">
                <a16:creationId xmlns:a16="http://schemas.microsoft.com/office/drawing/2014/main" id="{668E72C9-DA00-98D6-D22D-A0F514D100E9}"/>
              </a:ext>
            </a:extLst>
          </p:cNvPr>
          <p:cNvCxnSpPr>
            <a:cxnSpLocks/>
            <a:stCxn id="74" idx="1"/>
            <a:endCxn id="166" idx="0"/>
          </p:cNvCxnSpPr>
          <p:nvPr/>
        </p:nvCxnSpPr>
        <p:spPr>
          <a:xfrm rot="10800000" flipV="1">
            <a:off x="5916724" y="5029275"/>
            <a:ext cx="1211451" cy="12529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a:extLst>
              <a:ext uri="{FF2B5EF4-FFF2-40B4-BE49-F238E27FC236}">
                <a16:creationId xmlns:a16="http://schemas.microsoft.com/office/drawing/2014/main" id="{17CCF1A1-C551-9662-7D3C-41387C176A57}"/>
              </a:ext>
            </a:extLst>
          </p:cNvPr>
          <p:cNvCxnSpPr>
            <a:cxnSpLocks/>
            <a:stCxn id="128" idx="1"/>
            <a:endCxn id="166" idx="3"/>
          </p:cNvCxnSpPr>
          <p:nvPr/>
        </p:nvCxnSpPr>
        <p:spPr>
          <a:xfrm rot="10800000">
            <a:off x="6889972" y="6605344"/>
            <a:ext cx="2218880" cy="829249"/>
          </a:xfrm>
          <a:prstGeom prst="bentConnector3">
            <a:avLst>
              <a:gd name="adj1" fmla="val 283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Elbow Connector 158">
            <a:extLst>
              <a:ext uri="{FF2B5EF4-FFF2-40B4-BE49-F238E27FC236}">
                <a16:creationId xmlns:a16="http://schemas.microsoft.com/office/drawing/2014/main" id="{A70CAA03-4029-50AB-0366-CBEFB43B3F28}"/>
              </a:ext>
            </a:extLst>
          </p:cNvPr>
          <p:cNvCxnSpPr>
            <a:stCxn id="8" idx="1"/>
            <a:endCxn id="7" idx="0"/>
          </p:cNvCxnSpPr>
          <p:nvPr/>
        </p:nvCxnSpPr>
        <p:spPr>
          <a:xfrm rot="10800000" flipV="1">
            <a:off x="5852525" y="1345343"/>
            <a:ext cx="949233" cy="5676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Elbow Connector 160">
            <a:extLst>
              <a:ext uri="{FF2B5EF4-FFF2-40B4-BE49-F238E27FC236}">
                <a16:creationId xmlns:a16="http://schemas.microsoft.com/office/drawing/2014/main" id="{A96DFFA1-F919-3835-DD1B-A9E85DC16E7C}"/>
              </a:ext>
            </a:extLst>
          </p:cNvPr>
          <p:cNvCxnSpPr>
            <a:stCxn id="8" idx="3"/>
            <a:endCxn id="15" idx="0"/>
          </p:cNvCxnSpPr>
          <p:nvPr/>
        </p:nvCxnSpPr>
        <p:spPr>
          <a:xfrm>
            <a:off x="7956497" y="1345343"/>
            <a:ext cx="1179207" cy="3905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62">
            <a:extLst>
              <a:ext uri="{FF2B5EF4-FFF2-40B4-BE49-F238E27FC236}">
                <a16:creationId xmlns:a16="http://schemas.microsoft.com/office/drawing/2014/main" id="{0F19C436-4F59-1399-2214-8ADFE4AC8BFD}"/>
              </a:ext>
            </a:extLst>
          </p:cNvPr>
          <p:cNvCxnSpPr>
            <a:stCxn id="7" idx="2"/>
            <a:endCxn id="13" idx="0"/>
          </p:cNvCxnSpPr>
          <p:nvPr/>
        </p:nvCxnSpPr>
        <p:spPr>
          <a:xfrm rot="5400000">
            <a:off x="4180260" y="2485639"/>
            <a:ext cx="1398033" cy="19464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730A2F10-80E5-D633-05FB-ED1991279DA9}"/>
              </a:ext>
            </a:extLst>
          </p:cNvPr>
          <p:cNvCxnSpPr>
            <a:stCxn id="4" idx="2"/>
            <a:endCxn id="13" idx="0"/>
          </p:cNvCxnSpPr>
          <p:nvPr/>
        </p:nvCxnSpPr>
        <p:spPr>
          <a:xfrm rot="16200000" flipH="1">
            <a:off x="3023921" y="3275797"/>
            <a:ext cx="416357" cy="134785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BE85A10D-1807-1360-3A2B-FB0CBFB82F1B}"/>
              </a:ext>
            </a:extLst>
          </p:cNvPr>
          <p:cNvSpPr txBox="1"/>
          <p:nvPr/>
        </p:nvSpPr>
        <p:spPr>
          <a:xfrm>
            <a:off x="4943474" y="6282177"/>
            <a:ext cx="1946498" cy="646331"/>
          </a:xfrm>
          <a:prstGeom prst="rect">
            <a:avLst/>
          </a:prstGeom>
          <a:solidFill>
            <a:schemeClr val="bg1"/>
          </a:solidFill>
          <a:ln>
            <a:solidFill>
              <a:schemeClr val="accent2">
                <a:lumMod val="50000"/>
              </a:schemeClr>
            </a:solidFill>
          </a:ln>
        </p:spPr>
        <p:txBody>
          <a:bodyPr wrap="square" rtlCol="0">
            <a:spAutoFit/>
          </a:bodyPr>
          <a:lstStyle/>
          <a:p>
            <a:pPr algn="ctr"/>
            <a:r>
              <a:rPr lang="en-IT" dirty="0"/>
              <a:t>Poisson regression model </a:t>
            </a:r>
          </a:p>
        </p:txBody>
      </p:sp>
      <p:cxnSp>
        <p:nvCxnSpPr>
          <p:cNvPr id="181" name="Straight Arrow Connector 180">
            <a:extLst>
              <a:ext uri="{FF2B5EF4-FFF2-40B4-BE49-F238E27FC236}">
                <a16:creationId xmlns:a16="http://schemas.microsoft.com/office/drawing/2014/main" id="{FA11A6BF-8988-4506-236E-830855E43B61}"/>
              </a:ext>
            </a:extLst>
          </p:cNvPr>
          <p:cNvCxnSpPr>
            <a:cxnSpLocks/>
            <a:stCxn id="166" idx="2"/>
            <a:endCxn id="184" idx="0"/>
          </p:cNvCxnSpPr>
          <p:nvPr/>
        </p:nvCxnSpPr>
        <p:spPr>
          <a:xfrm>
            <a:off x="5916723" y="6928508"/>
            <a:ext cx="6879" cy="10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364A847E-458F-046C-61D8-4B43AEDF8EB0}"/>
              </a:ext>
            </a:extLst>
          </p:cNvPr>
          <p:cNvSpPr/>
          <p:nvPr/>
        </p:nvSpPr>
        <p:spPr>
          <a:xfrm>
            <a:off x="4306206" y="7034633"/>
            <a:ext cx="3234791" cy="65564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T" dirty="0"/>
              <a:t>Functional analysis of differentially regulated genes</a:t>
            </a:r>
          </a:p>
        </p:txBody>
      </p:sp>
      <p:sp>
        <p:nvSpPr>
          <p:cNvPr id="187" name="TextBox 186">
            <a:extLst>
              <a:ext uri="{FF2B5EF4-FFF2-40B4-BE49-F238E27FC236}">
                <a16:creationId xmlns:a16="http://schemas.microsoft.com/office/drawing/2014/main" id="{AE7EAB9F-FEC5-5D5C-B281-5292113BC85B}"/>
              </a:ext>
            </a:extLst>
          </p:cNvPr>
          <p:cNvSpPr txBox="1"/>
          <p:nvPr/>
        </p:nvSpPr>
        <p:spPr>
          <a:xfrm>
            <a:off x="316439" y="5673873"/>
            <a:ext cx="3392135" cy="1754326"/>
          </a:xfrm>
          <a:prstGeom prst="rect">
            <a:avLst/>
          </a:prstGeom>
          <a:solidFill>
            <a:schemeClr val="bg1"/>
          </a:solidFill>
          <a:ln>
            <a:solidFill>
              <a:schemeClr val="accent2">
                <a:lumMod val="50000"/>
              </a:schemeClr>
            </a:solidFill>
          </a:ln>
        </p:spPr>
        <p:txBody>
          <a:bodyPr wrap="square" rtlCol="0">
            <a:spAutoFit/>
          </a:bodyPr>
          <a:lstStyle/>
          <a:p>
            <a:pPr marL="285750" indent="-285750">
              <a:buFontTx/>
              <a:buChar char="-"/>
            </a:pPr>
            <a:r>
              <a:rPr lang="en-IT" dirty="0"/>
              <a:t>Quantitative comparison among classes</a:t>
            </a:r>
          </a:p>
          <a:p>
            <a:pPr marL="285750" indent="-285750">
              <a:buFontTx/>
              <a:buChar char="-"/>
            </a:pPr>
            <a:r>
              <a:rPr lang="en-IT" dirty="0"/>
              <a:t>Comparison of biological interpretention ofintrons preferentially found in samples within a CRIS class</a:t>
            </a:r>
          </a:p>
        </p:txBody>
      </p:sp>
      <p:cxnSp>
        <p:nvCxnSpPr>
          <p:cNvPr id="189" name="Elbow Connector 188">
            <a:extLst>
              <a:ext uri="{FF2B5EF4-FFF2-40B4-BE49-F238E27FC236}">
                <a16:creationId xmlns:a16="http://schemas.microsoft.com/office/drawing/2014/main" id="{7F129D6B-8F47-F9D5-5DB8-872623891A0F}"/>
              </a:ext>
            </a:extLst>
          </p:cNvPr>
          <p:cNvCxnSpPr>
            <a:stCxn id="13" idx="2"/>
            <a:endCxn id="187" idx="3"/>
          </p:cNvCxnSpPr>
          <p:nvPr/>
        </p:nvCxnSpPr>
        <p:spPr>
          <a:xfrm rot="5400000">
            <a:off x="2997402" y="5642410"/>
            <a:ext cx="1619799" cy="1974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a:extLst>
              <a:ext uri="{FF2B5EF4-FFF2-40B4-BE49-F238E27FC236}">
                <a16:creationId xmlns:a16="http://schemas.microsoft.com/office/drawing/2014/main" id="{BC098084-F511-9801-DA9D-BBB7BA7794F9}"/>
              </a:ext>
            </a:extLst>
          </p:cNvPr>
          <p:cNvCxnSpPr>
            <a:stCxn id="69" idx="3"/>
          </p:cNvCxnSpPr>
          <p:nvPr/>
        </p:nvCxnSpPr>
        <p:spPr>
          <a:xfrm>
            <a:off x="2069087" y="4577639"/>
            <a:ext cx="1836940" cy="941034"/>
          </a:xfrm>
          <a:prstGeom prst="bentConnector3">
            <a:avLst>
              <a:gd name="adj1" fmla="val 14277"/>
            </a:avLst>
          </a:prstGeom>
        </p:spPr>
        <p:style>
          <a:lnRef idx="1">
            <a:schemeClr val="accent1"/>
          </a:lnRef>
          <a:fillRef idx="0">
            <a:schemeClr val="accent1"/>
          </a:fillRef>
          <a:effectRef idx="0">
            <a:schemeClr val="accent1"/>
          </a:effectRef>
          <a:fontRef idx="minor">
            <a:schemeClr val="tx1"/>
          </a:fontRef>
        </p:style>
      </p:cxnSp>
      <p:cxnSp>
        <p:nvCxnSpPr>
          <p:cNvPr id="194" name="Elbow Connector 193">
            <a:extLst>
              <a:ext uri="{FF2B5EF4-FFF2-40B4-BE49-F238E27FC236}">
                <a16:creationId xmlns:a16="http://schemas.microsoft.com/office/drawing/2014/main" id="{0038D20F-6D0A-8EA0-34A4-9A8662A1AD1F}"/>
              </a:ext>
            </a:extLst>
          </p:cNvPr>
          <p:cNvCxnSpPr>
            <a:stCxn id="187" idx="2"/>
            <a:endCxn id="184" idx="1"/>
          </p:cNvCxnSpPr>
          <p:nvPr/>
        </p:nvCxnSpPr>
        <p:spPr>
          <a:xfrm rot="5400000" flipH="1" flipV="1">
            <a:off x="3126484" y="6248477"/>
            <a:ext cx="65744" cy="2293699"/>
          </a:xfrm>
          <a:prstGeom prst="bentConnector4">
            <a:avLst>
              <a:gd name="adj1" fmla="val -347712"/>
              <a:gd name="adj2" fmla="val 869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72033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29788</TotalTime>
  <Words>3203</Words>
  <Application>Microsoft Macintosh PowerPoint</Application>
  <PresentationFormat>Custom</PresentationFormat>
  <Paragraphs>624</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Gill Sans MT</vt:lpstr>
      <vt:lpstr>Menlo</vt:lpstr>
      <vt:lpstr>Segoe UI Symbol</vt:lpstr>
      <vt:lpstr>Times</vt:lpstr>
      <vt:lpstr>Parcel</vt:lpstr>
      <vt:lpstr>Characterization of alternative splicing and transcriptional regulation in CRIS classes</vt:lpstr>
      <vt:lpstr>The model</vt:lpstr>
      <vt:lpstr>How to detect splicing events</vt:lpstr>
      <vt:lpstr>PowerPoint Presentation</vt:lpstr>
      <vt:lpstr>How to discover and quantify alternatively spliced isoforms? </vt:lpstr>
      <vt:lpstr>Stringtie allows detection and quantification of:</vt:lpstr>
      <vt:lpstr>How to detect and quantify de-novo intron retention events?</vt:lpstr>
      <vt:lpstr>The advantages of using IRFinder</vt:lpstr>
      <vt:lpstr>The pipeline</vt:lpstr>
      <vt:lpstr>Definition and relative meaning</vt:lpstr>
      <vt:lpstr>The pipeline</vt:lpstr>
      <vt:lpstr>For a cutoff of 30 %</vt:lpstr>
      <vt:lpstr>For a cutoff of 20 %</vt:lpstr>
      <vt:lpstr>For a cutoff of 10 %</vt:lpstr>
      <vt:lpstr>For a cutoff of 5 %</vt:lpstr>
      <vt:lpstr>How do replicates perform in terms of coverage and total intron number?</vt:lpstr>
      <vt:lpstr>The pipeline</vt:lpstr>
      <vt:lpstr>Quantitative comparison - 30%</vt:lpstr>
      <vt:lpstr>Quantitative comparison - 5%</vt:lpstr>
      <vt:lpstr>The pipeline</vt:lpstr>
      <vt:lpstr>Distribution of class specific introns</vt:lpstr>
      <vt:lpstr>FUNCTIONAL ANALYSIS</vt:lpstr>
      <vt:lpstr>Cutoff 30% univoquely defined CRIS samples only</vt:lpstr>
      <vt:lpstr>PowerPoint Presentation</vt:lpstr>
      <vt:lpstr>The pipeline</vt:lpstr>
      <vt:lpstr>Quantitative transcript evaluation</vt:lpstr>
      <vt:lpstr>Annotated assigned trasncripts</vt:lpstr>
      <vt:lpstr>Biotype evaluation</vt:lpstr>
      <vt:lpstr>Assignment of unannotated transcripts</vt:lpstr>
      <vt:lpstr>What is the drop out?</vt:lpstr>
      <vt:lpstr>Could we do better?</vt:lpstr>
      <vt:lpstr>PowerPoint Presentation</vt:lpstr>
      <vt:lpstr>Relationship between unannotated transcripts and IR</vt:lpstr>
      <vt:lpstr>PowerPoint Presentation</vt:lpstr>
      <vt:lpstr>The pipeline</vt:lpstr>
      <vt:lpstr>MODELLING</vt:lpstr>
      <vt:lpstr>RESULTS</vt:lpstr>
      <vt:lpstr>RESULTS</vt:lpstr>
      <vt:lpstr>Experimental VAlidation</vt:lpstr>
      <vt:lpstr>Potential cell lines</vt:lpstr>
      <vt:lpstr>Is transcript expression level related to reproducibility in replicates? What to expect</vt:lpstr>
      <vt:lpstr>PowerPoint Presentation</vt:lpstr>
      <vt:lpstr>How does this lack of reproducibility look like?</vt:lpstr>
      <vt:lpstr>PowerPoint Presentation</vt:lpstr>
      <vt:lpstr>Validating intron retention</vt:lpstr>
      <vt:lpstr>Why and how do they look like</vt:lpstr>
      <vt:lpstr>Validating stringtie variants</vt:lpstr>
      <vt:lpstr>What is the distribution within the Samples?</vt:lpstr>
      <vt:lpstr>What about kras</vt:lpstr>
      <vt:lpstr>How to design primers?</vt:lpstr>
      <vt:lpstr>Other results: CARMIL3</vt:lpstr>
      <vt:lpstr>OTHER RESULTS: TRAF5</vt:lpstr>
      <vt:lpstr>MRPL33</vt:lpstr>
      <vt:lpstr>Yet to design</vt:lpstr>
      <vt:lpstr>What could we do next</vt:lpstr>
      <vt:lpstr>SatuRn</vt:lpstr>
      <vt:lpstr>COUNTS are needed: how to get them?</vt:lpstr>
      <vt:lpstr>PowerPoint Presentation</vt:lpstr>
      <vt:lpstr>PowerPoint Presentation</vt:lpstr>
      <vt:lpstr>For CRIS it would look like this:</vt:lpstr>
      <vt:lpstr>PowerPoint Presentation</vt:lpstr>
      <vt:lpstr>Building a heatmap and understanding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Characterization of alternative splicing and transcriptional regulation in CRIS classes</dc:title>
  <dc:creator>Cinzia Benetti</dc:creator>
  <cp:lastModifiedBy>Cinzia Benetti</cp:lastModifiedBy>
  <cp:revision>27</cp:revision>
  <dcterms:created xsi:type="dcterms:W3CDTF">2024-03-14T15:39:53Z</dcterms:created>
  <dcterms:modified xsi:type="dcterms:W3CDTF">2024-04-24T22:01:33Z</dcterms:modified>
</cp:coreProperties>
</file>